
<file path=[Content_Types].xml><?xml version="1.0" encoding="utf-8"?>
<Types xmlns="http://schemas.openxmlformats.org/package/2006/content-types">
  <Default Extension="xml" ContentType="application/xml"/>
  <Default Extension="jpeg" ContentType="image/jpeg"/>
  <Default Extension="mov" ContentType="video/quicktime"/>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9" r:id="rId2"/>
    <p:sldId id="260" r:id="rId3"/>
    <p:sldId id="261" r:id="rId4"/>
    <p:sldId id="263" r:id="rId5"/>
    <p:sldId id="264" r:id="rId6"/>
    <p:sldId id="265" r:id="rId7"/>
    <p:sldId id="266" r:id="rId8"/>
    <p:sldId id="281" r:id="rId9"/>
    <p:sldId id="268" r:id="rId10"/>
    <p:sldId id="269" r:id="rId11"/>
    <p:sldId id="282" r:id="rId12"/>
    <p:sldId id="270" r:id="rId13"/>
    <p:sldId id="271" r:id="rId14"/>
    <p:sldId id="272" r:id="rId15"/>
    <p:sldId id="283" r:id="rId16"/>
    <p:sldId id="284" r:id="rId17"/>
    <p:sldId id="288" r:id="rId18"/>
    <p:sldId id="274" r:id="rId19"/>
    <p:sldId id="275" r:id="rId20"/>
    <p:sldId id="277" r:id="rId21"/>
    <p:sldId id="278" r:id="rId22"/>
    <p:sldId id="276" r:id="rId23"/>
    <p:sldId id="279" r:id="rId24"/>
    <p:sldId id="287" r:id="rId25"/>
    <p:sldId id="285" r:id="rId26"/>
    <p:sldId id="262" r:id="rId27"/>
    <p:sldId id="280" r:id="rId28"/>
    <p:sldId id="289" r:id="rId29"/>
    <p:sldId id="286" r:id="rId3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82"/>
    <p:restoredTop sz="93458"/>
  </p:normalViewPr>
  <p:slideViewPr>
    <p:cSldViewPr snapToGrid="0" snapToObjects="1">
      <p:cViewPr varScale="1">
        <p:scale>
          <a:sx n="105" d="100"/>
          <a:sy n="105" d="100"/>
        </p:scale>
        <p:origin x="1840" y="184"/>
      </p:cViewPr>
      <p:guideLst>
        <p:guide orient="horz" pos="2160"/>
        <p:guide pos="287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vi-V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EE05294F-B22A-40EE-B48A-0E59D3B58828}" type="datetimeFigureOut">
              <a:rPr lang="vi-VN"/>
              <a:pPr>
                <a:defRPr/>
              </a:pPr>
              <a:t>08/05/2017</a:t>
            </a:fld>
            <a:endParaRPr lang="vi-V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vi-VN"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vi-VN"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vi-V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13B8D5AD-2DDE-43D5-B1D3-A18DF4C17221}" type="slidenum">
              <a:rPr lang="vi-VN"/>
              <a:pPr>
                <a:defRPr/>
              </a:pPr>
              <a:t>‹#›</a:t>
            </a:fld>
            <a:endParaRPr lang="vi-VN"/>
          </a:p>
        </p:txBody>
      </p:sp>
    </p:spTree>
    <p:extLst>
      <p:ext uri="{BB962C8B-B14F-4D97-AF65-F5344CB8AC3E}">
        <p14:creationId xmlns:p14="http://schemas.microsoft.com/office/powerpoint/2010/main" val="26136727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9</a:t>
            </a:fld>
            <a:endParaRPr lang="vi-VN"/>
          </a:p>
        </p:txBody>
      </p:sp>
    </p:spTree>
    <p:extLst>
      <p:ext uri="{BB962C8B-B14F-4D97-AF65-F5344CB8AC3E}">
        <p14:creationId xmlns:p14="http://schemas.microsoft.com/office/powerpoint/2010/main" val="176687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19</a:t>
            </a:fld>
            <a:endParaRPr lang="vi-VN"/>
          </a:p>
        </p:txBody>
      </p:sp>
    </p:spTree>
    <p:extLst>
      <p:ext uri="{BB962C8B-B14F-4D97-AF65-F5344CB8AC3E}">
        <p14:creationId xmlns:p14="http://schemas.microsoft.com/office/powerpoint/2010/main" val="1296163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20</a:t>
            </a:fld>
            <a:endParaRPr lang="vi-VN"/>
          </a:p>
        </p:txBody>
      </p:sp>
    </p:spTree>
    <p:extLst>
      <p:ext uri="{BB962C8B-B14F-4D97-AF65-F5344CB8AC3E}">
        <p14:creationId xmlns:p14="http://schemas.microsoft.com/office/powerpoint/2010/main" val="1547036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21</a:t>
            </a:fld>
            <a:endParaRPr lang="vi-VN"/>
          </a:p>
        </p:txBody>
      </p:sp>
    </p:spTree>
    <p:extLst>
      <p:ext uri="{BB962C8B-B14F-4D97-AF65-F5344CB8AC3E}">
        <p14:creationId xmlns:p14="http://schemas.microsoft.com/office/powerpoint/2010/main" val="1200664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22</a:t>
            </a:fld>
            <a:endParaRPr lang="vi-VN"/>
          </a:p>
        </p:txBody>
      </p:sp>
    </p:spTree>
    <p:extLst>
      <p:ext uri="{BB962C8B-B14F-4D97-AF65-F5344CB8AC3E}">
        <p14:creationId xmlns:p14="http://schemas.microsoft.com/office/powerpoint/2010/main" val="503628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23</a:t>
            </a:fld>
            <a:endParaRPr lang="vi-VN"/>
          </a:p>
        </p:txBody>
      </p:sp>
    </p:spTree>
    <p:extLst>
      <p:ext uri="{BB962C8B-B14F-4D97-AF65-F5344CB8AC3E}">
        <p14:creationId xmlns:p14="http://schemas.microsoft.com/office/powerpoint/2010/main" val="658166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24</a:t>
            </a:fld>
            <a:endParaRPr lang="vi-VN"/>
          </a:p>
        </p:txBody>
      </p:sp>
    </p:spTree>
    <p:extLst>
      <p:ext uri="{BB962C8B-B14F-4D97-AF65-F5344CB8AC3E}">
        <p14:creationId xmlns:p14="http://schemas.microsoft.com/office/powerpoint/2010/main" val="256885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25</a:t>
            </a:fld>
            <a:endParaRPr lang="vi-VN"/>
          </a:p>
        </p:txBody>
      </p:sp>
    </p:spTree>
    <p:extLst>
      <p:ext uri="{BB962C8B-B14F-4D97-AF65-F5344CB8AC3E}">
        <p14:creationId xmlns:p14="http://schemas.microsoft.com/office/powerpoint/2010/main" val="204893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28</a:t>
            </a:fld>
            <a:endParaRPr lang="vi-VN"/>
          </a:p>
        </p:txBody>
      </p:sp>
    </p:spTree>
    <p:extLst>
      <p:ext uri="{BB962C8B-B14F-4D97-AF65-F5344CB8AC3E}">
        <p14:creationId xmlns:p14="http://schemas.microsoft.com/office/powerpoint/2010/main" val="1894737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10</a:t>
            </a:fld>
            <a:endParaRPr lang="vi-VN"/>
          </a:p>
        </p:txBody>
      </p:sp>
    </p:spTree>
    <p:extLst>
      <p:ext uri="{BB962C8B-B14F-4D97-AF65-F5344CB8AC3E}">
        <p14:creationId xmlns:p14="http://schemas.microsoft.com/office/powerpoint/2010/main" val="506574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11</a:t>
            </a:fld>
            <a:endParaRPr lang="vi-VN"/>
          </a:p>
        </p:txBody>
      </p:sp>
    </p:spTree>
    <p:extLst>
      <p:ext uri="{BB962C8B-B14F-4D97-AF65-F5344CB8AC3E}">
        <p14:creationId xmlns:p14="http://schemas.microsoft.com/office/powerpoint/2010/main" val="2992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12</a:t>
            </a:fld>
            <a:endParaRPr lang="vi-VN"/>
          </a:p>
        </p:txBody>
      </p:sp>
    </p:spTree>
    <p:extLst>
      <p:ext uri="{BB962C8B-B14F-4D97-AF65-F5344CB8AC3E}">
        <p14:creationId xmlns:p14="http://schemas.microsoft.com/office/powerpoint/2010/main" val="2150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13</a:t>
            </a:fld>
            <a:endParaRPr lang="vi-VN"/>
          </a:p>
        </p:txBody>
      </p:sp>
    </p:spTree>
    <p:extLst>
      <p:ext uri="{BB962C8B-B14F-4D97-AF65-F5344CB8AC3E}">
        <p14:creationId xmlns:p14="http://schemas.microsoft.com/office/powerpoint/2010/main" val="70375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14</a:t>
            </a:fld>
            <a:endParaRPr lang="vi-VN"/>
          </a:p>
        </p:txBody>
      </p:sp>
    </p:spTree>
    <p:extLst>
      <p:ext uri="{BB962C8B-B14F-4D97-AF65-F5344CB8AC3E}">
        <p14:creationId xmlns:p14="http://schemas.microsoft.com/office/powerpoint/2010/main" val="127405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15</a:t>
            </a:fld>
            <a:endParaRPr lang="vi-VN"/>
          </a:p>
        </p:txBody>
      </p:sp>
    </p:spTree>
    <p:extLst>
      <p:ext uri="{BB962C8B-B14F-4D97-AF65-F5344CB8AC3E}">
        <p14:creationId xmlns:p14="http://schemas.microsoft.com/office/powerpoint/2010/main" val="2045871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16</a:t>
            </a:fld>
            <a:endParaRPr lang="vi-VN"/>
          </a:p>
        </p:txBody>
      </p:sp>
    </p:spTree>
    <p:extLst>
      <p:ext uri="{BB962C8B-B14F-4D97-AF65-F5344CB8AC3E}">
        <p14:creationId xmlns:p14="http://schemas.microsoft.com/office/powerpoint/2010/main" val="26504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B8D5AD-2DDE-43D5-B1D3-A18DF4C17221}" type="slidenum">
              <a:rPr lang="vi-VN" smtClean="0"/>
              <a:pPr>
                <a:defRPr/>
              </a:pPr>
              <a:t>18</a:t>
            </a:fld>
            <a:endParaRPr lang="vi-VN"/>
          </a:p>
        </p:txBody>
      </p:sp>
    </p:spTree>
    <p:extLst>
      <p:ext uri="{BB962C8B-B14F-4D97-AF65-F5344CB8AC3E}">
        <p14:creationId xmlns:p14="http://schemas.microsoft.com/office/powerpoint/2010/main" val="1154762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8675"/>
            <a:ext cx="7772400" cy="941695"/>
          </a:xfrm>
        </p:spPr>
        <p:txBody>
          <a:bodyPr/>
          <a:lstStyle>
            <a:lvl1pPr>
              <a:defRPr sz="4000" b="1">
                <a:solidFill>
                  <a:schemeClr val="bg1"/>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371600" y="2702258"/>
            <a:ext cx="6400800" cy="750627"/>
          </a:xfrm>
        </p:spPr>
        <p:txBody>
          <a:bodyPr/>
          <a:lstStyle>
            <a:lvl1pPr marL="0" indent="0" algn="ctr">
              <a:buNone/>
              <a:defRPr sz="28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48978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6D0161B-F340-4C6E-B817-E0F6B6A8EAA9}" type="datetimeFigureOut">
              <a:rPr lang="en-US"/>
              <a:pPr>
                <a:defRPr/>
              </a:pPr>
              <a:t>5/8/17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F618EB3-8649-4273-9482-2893631DC7AC}" type="slidenum">
              <a:rPr lang="en-US"/>
              <a:pPr>
                <a:defRPr/>
              </a:pPr>
              <a:t>‹#›</a:t>
            </a:fld>
            <a:endParaRPr lang="en-US"/>
          </a:p>
        </p:txBody>
      </p:sp>
    </p:spTree>
    <p:extLst>
      <p:ext uri="{BB962C8B-B14F-4D97-AF65-F5344CB8AC3E}">
        <p14:creationId xmlns:p14="http://schemas.microsoft.com/office/powerpoint/2010/main" val="321969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7AA5559-CE0B-48AE-B741-7064FD1F2011}" type="datetimeFigureOut">
              <a:rPr lang="en-US"/>
              <a:pPr>
                <a:defRPr/>
              </a:pPr>
              <a:t>5/8/17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525F698-8935-4CF3-97D3-ADDCA35FCBF9}" type="slidenum">
              <a:rPr lang="en-US"/>
              <a:pPr>
                <a:defRPr/>
              </a:pPr>
              <a:t>‹#›</a:t>
            </a:fld>
            <a:endParaRPr lang="en-US"/>
          </a:p>
        </p:txBody>
      </p:sp>
    </p:spTree>
    <p:extLst>
      <p:ext uri="{BB962C8B-B14F-4D97-AF65-F5344CB8AC3E}">
        <p14:creationId xmlns:p14="http://schemas.microsoft.com/office/powerpoint/2010/main" val="209048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8424" y="42622"/>
            <a:ext cx="7308376" cy="967312"/>
          </a:xfrm>
        </p:spPr>
        <p:txBody>
          <a:bodyPr/>
          <a:lstStyle/>
          <a:p>
            <a:r>
              <a:rPr lang="en-US"/>
              <a:t>Click to edit Master title style</a:t>
            </a:r>
          </a:p>
        </p:txBody>
      </p:sp>
      <p:sp>
        <p:nvSpPr>
          <p:cNvPr id="3" name="Content Placeholder 2"/>
          <p:cNvSpPr>
            <a:spLocks noGrp="1"/>
          </p:cNvSpPr>
          <p:nvPr>
            <p:ph idx="1"/>
          </p:nvPr>
        </p:nvSpPr>
        <p:spPr>
          <a:xfrm>
            <a:off x="457200" y="1204408"/>
            <a:ext cx="8229600" cy="4746015"/>
          </a:xfrm>
        </p:spPr>
        <p:txBody>
          <a:bodyPr/>
          <a:lstStyle>
            <a:lvl1pPr>
              <a:buClr>
                <a:schemeClr val="accent6"/>
              </a:buClr>
              <a:defRPr/>
            </a:lvl1pPr>
            <a:lvl2pPr>
              <a:buClr>
                <a:srgbClr val="0F75BD"/>
              </a:buClr>
              <a:defRPr/>
            </a:lvl2pPr>
            <a:lvl3pPr marL="1201738" indent="-287338">
              <a:buClr>
                <a:schemeClr val="accent6"/>
              </a:buClr>
              <a:defRPr/>
            </a:lvl3pPr>
            <a:lvl4pPr>
              <a:buClr>
                <a:srgbClr val="0F75BD"/>
              </a:buClr>
              <a:defRPr/>
            </a:lvl4pPr>
            <a:lvl5pPr>
              <a:buClr>
                <a:schemeClr val="accent6"/>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10"/>
          </p:nvPr>
        </p:nvSpPr>
        <p:spPr>
          <a:xfrm>
            <a:off x="1193800" y="6192838"/>
            <a:ext cx="881063" cy="365125"/>
          </a:xfrm>
        </p:spPr>
        <p:txBody>
          <a:bodyPr/>
          <a:lstStyle>
            <a:lvl1pPr>
              <a:defRPr>
                <a:solidFill>
                  <a:schemeClr val="tx1"/>
                </a:solidFill>
                <a:latin typeface="Arial" pitchFamily="34" charset="0"/>
                <a:cs typeface="Arial" pitchFamily="34" charset="0"/>
              </a:defRPr>
            </a:lvl1pPr>
          </a:lstStyle>
          <a:p>
            <a:pPr>
              <a:defRPr/>
            </a:pPr>
            <a:fld id="{881D3D89-DC60-4D40-A115-07C4911DA6A9}" type="datetimeFigureOut">
              <a:rPr lang="en-US"/>
              <a:pPr>
                <a:defRPr/>
              </a:pPr>
              <a:t>5/8/17</a:t>
            </a:fld>
            <a:endParaRPr lang="en-US"/>
          </a:p>
        </p:txBody>
      </p:sp>
      <p:sp>
        <p:nvSpPr>
          <p:cNvPr id="5" name="Footer Placeholder 4"/>
          <p:cNvSpPr>
            <a:spLocks noGrp="1"/>
          </p:cNvSpPr>
          <p:nvPr>
            <p:ph type="ftr" sz="quarter" idx="11"/>
          </p:nvPr>
        </p:nvSpPr>
        <p:spPr>
          <a:xfrm>
            <a:off x="3492500" y="6137275"/>
            <a:ext cx="2895600" cy="365125"/>
          </a:xfrm>
        </p:spPr>
        <p:txBody>
          <a:bodyPr/>
          <a:lstStyle>
            <a:lvl1pPr>
              <a:defRPr>
                <a:solidFill>
                  <a:schemeClr val="tx1"/>
                </a:solidFill>
                <a:latin typeface="Arial" pitchFamily="34" charset="0"/>
                <a:cs typeface="Arial" pitchFamily="34" charset="0"/>
              </a:defRPr>
            </a:lvl1pPr>
          </a:lstStyle>
          <a:p>
            <a:pPr>
              <a:defRPr/>
            </a:pPr>
            <a:r>
              <a:rPr lang="en-US"/>
              <a:t>Footer</a:t>
            </a:r>
          </a:p>
        </p:txBody>
      </p:sp>
      <p:sp>
        <p:nvSpPr>
          <p:cNvPr id="6" name="Slide Number Placeholder 5"/>
          <p:cNvSpPr>
            <a:spLocks noGrp="1"/>
          </p:cNvSpPr>
          <p:nvPr>
            <p:ph type="sldNum" sz="quarter" idx="12"/>
          </p:nvPr>
        </p:nvSpPr>
        <p:spPr>
          <a:xfrm>
            <a:off x="7010400" y="6110288"/>
            <a:ext cx="2133600" cy="365125"/>
          </a:xfrm>
        </p:spPr>
        <p:txBody>
          <a:bodyPr/>
          <a:lstStyle>
            <a:lvl1pPr>
              <a:defRPr>
                <a:solidFill>
                  <a:schemeClr val="tx1"/>
                </a:solidFill>
                <a:latin typeface="Arial" pitchFamily="34" charset="0"/>
                <a:cs typeface="Arial" pitchFamily="34" charset="0"/>
              </a:defRPr>
            </a:lvl1pPr>
          </a:lstStyle>
          <a:p>
            <a:pPr>
              <a:defRPr/>
            </a:pPr>
            <a:fld id="{850B4A4E-3FBF-4EAC-92D1-7E61CB7AEBCF}" type="slidenum">
              <a:rPr lang="en-US"/>
              <a:pPr>
                <a:defRPr/>
              </a:pPr>
              <a:t>‹#›</a:t>
            </a:fld>
            <a:endParaRPr lang="en-US"/>
          </a:p>
        </p:txBody>
      </p:sp>
    </p:spTree>
    <p:extLst>
      <p:ext uri="{BB962C8B-B14F-4D97-AF65-F5344CB8AC3E}">
        <p14:creationId xmlns:p14="http://schemas.microsoft.com/office/powerpoint/2010/main" val="346933096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BAE1D56-1966-4540-963C-7065A47742A7}" type="datetimeFigureOut">
              <a:rPr lang="en-US"/>
              <a:pPr>
                <a:defRPr/>
              </a:pPr>
              <a:t>5/8/17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EC2D7E9-1D58-4A4E-AB44-8AA489526CEF}" type="slidenum">
              <a:rPr lang="en-US"/>
              <a:pPr>
                <a:defRPr/>
              </a:pPr>
              <a:t>‹#›</a:t>
            </a:fld>
            <a:endParaRPr lang="en-US"/>
          </a:p>
        </p:txBody>
      </p:sp>
    </p:spTree>
    <p:extLst>
      <p:ext uri="{BB962C8B-B14F-4D97-AF65-F5344CB8AC3E}">
        <p14:creationId xmlns:p14="http://schemas.microsoft.com/office/powerpoint/2010/main" val="656160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0EB2BEA-8016-403E-97B4-00B5A12BF69E}" type="datetimeFigureOut">
              <a:rPr lang="en-US"/>
              <a:pPr>
                <a:defRPr/>
              </a:pPr>
              <a:t>5/8/17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5B9971E-D9F2-4380-944F-9F44FF16D00D}" type="slidenum">
              <a:rPr lang="en-US"/>
              <a:pPr>
                <a:defRPr/>
              </a:pPr>
              <a:t>‹#›</a:t>
            </a:fld>
            <a:endParaRPr lang="en-US"/>
          </a:p>
        </p:txBody>
      </p:sp>
    </p:spTree>
    <p:extLst>
      <p:ext uri="{BB962C8B-B14F-4D97-AF65-F5344CB8AC3E}">
        <p14:creationId xmlns:p14="http://schemas.microsoft.com/office/powerpoint/2010/main" val="379267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56E33DA-0636-4B3C-8FB2-9AFBE1226130}" type="datetimeFigureOut">
              <a:rPr lang="en-US"/>
              <a:pPr>
                <a:defRPr/>
              </a:pPr>
              <a:t>5/8/17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548FD58-066C-454E-B31E-ECF9D7EDBD28}" type="slidenum">
              <a:rPr lang="en-US"/>
              <a:pPr>
                <a:defRPr/>
              </a:pPr>
              <a:t>‹#›</a:t>
            </a:fld>
            <a:endParaRPr lang="en-US"/>
          </a:p>
        </p:txBody>
      </p:sp>
    </p:spTree>
    <p:extLst>
      <p:ext uri="{BB962C8B-B14F-4D97-AF65-F5344CB8AC3E}">
        <p14:creationId xmlns:p14="http://schemas.microsoft.com/office/powerpoint/2010/main" val="469982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165A92C-CCC2-430D-9A1A-5CB9D82E94E9}" type="datetimeFigureOut">
              <a:rPr lang="en-US"/>
              <a:pPr>
                <a:defRPr/>
              </a:pPr>
              <a:t>5/8/17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EC74FCC-870D-4E74-A923-1032F24BDA37}" type="slidenum">
              <a:rPr lang="en-US"/>
              <a:pPr>
                <a:defRPr/>
              </a:pPr>
              <a:t>‹#›</a:t>
            </a:fld>
            <a:endParaRPr lang="en-US"/>
          </a:p>
        </p:txBody>
      </p:sp>
    </p:spTree>
    <p:extLst>
      <p:ext uri="{BB962C8B-B14F-4D97-AF65-F5344CB8AC3E}">
        <p14:creationId xmlns:p14="http://schemas.microsoft.com/office/powerpoint/2010/main" val="2601894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007B64C-633F-4C19-AEE3-FB5DDEC38C48}" type="datetimeFigureOut">
              <a:rPr lang="en-US"/>
              <a:pPr>
                <a:defRPr/>
              </a:pPr>
              <a:t>5/8/17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BECA000-FB63-454F-80A5-33363B642DE4}" type="slidenum">
              <a:rPr lang="en-US"/>
              <a:pPr>
                <a:defRPr/>
              </a:pPr>
              <a:t>‹#›</a:t>
            </a:fld>
            <a:endParaRPr lang="en-US"/>
          </a:p>
        </p:txBody>
      </p:sp>
    </p:spTree>
    <p:extLst>
      <p:ext uri="{BB962C8B-B14F-4D97-AF65-F5344CB8AC3E}">
        <p14:creationId xmlns:p14="http://schemas.microsoft.com/office/powerpoint/2010/main" val="2673790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E1335CD-36EC-4718-8A21-55B4CAC46560}" type="datetimeFigureOut">
              <a:rPr lang="en-US"/>
              <a:pPr>
                <a:defRPr/>
              </a:pPr>
              <a:t>5/8/17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D4BC81B-6B75-449F-857D-90F94B20C7FF}" type="slidenum">
              <a:rPr lang="en-US"/>
              <a:pPr>
                <a:defRPr/>
              </a:pPr>
              <a:t>‹#›</a:t>
            </a:fld>
            <a:endParaRPr lang="en-US"/>
          </a:p>
        </p:txBody>
      </p:sp>
    </p:spTree>
    <p:extLst>
      <p:ext uri="{BB962C8B-B14F-4D97-AF65-F5344CB8AC3E}">
        <p14:creationId xmlns:p14="http://schemas.microsoft.com/office/powerpoint/2010/main" val="523612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F6460AF-AFED-40F6-B3CF-E7A9714F0CA4}" type="datetimeFigureOut">
              <a:rPr lang="en-US"/>
              <a:pPr>
                <a:defRPr/>
              </a:pPr>
              <a:t>5/8/17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0A99CB0-D33F-4385-A287-394889EEF992}" type="slidenum">
              <a:rPr lang="en-US"/>
              <a:pPr>
                <a:defRPr/>
              </a:pPr>
              <a:t>‹#›</a:t>
            </a:fld>
            <a:endParaRPr lang="en-US"/>
          </a:p>
        </p:txBody>
      </p:sp>
    </p:spTree>
    <p:extLst>
      <p:ext uri="{BB962C8B-B14F-4D97-AF65-F5344CB8AC3E}">
        <p14:creationId xmlns:p14="http://schemas.microsoft.com/office/powerpoint/2010/main" val="12258186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377950" y="274638"/>
            <a:ext cx="73088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944B4A89-0093-442B-99C5-8FCE34E7884C}" type="datetimeFigureOut">
              <a:rPr lang="en-US"/>
              <a:pPr>
                <a:defRPr/>
              </a:pPr>
              <a:t>5/8/17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F4A13191-A157-49BA-A0CA-A2773A17CB7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457200" rtl="0" eaLnBrk="0" fontAlgn="base" hangingPunct="0">
        <a:spcBef>
          <a:spcPct val="0"/>
        </a:spcBef>
        <a:spcAft>
          <a:spcPct val="0"/>
        </a:spcAft>
        <a:defRPr sz="3600" kern="1200">
          <a:solidFill>
            <a:schemeClr val="tx1"/>
          </a:solidFill>
          <a:latin typeface="Arial" pitchFamily="34" charset="0"/>
          <a:ea typeface="MS PGothic" pitchFamily="34" charset="-128"/>
          <a:cs typeface="Arial" pitchFamily="34" charset="0"/>
        </a:defRPr>
      </a:lvl1pPr>
      <a:lvl2pPr algn="ctr" defTabSz="457200" rtl="0" eaLnBrk="0" fontAlgn="base" hangingPunct="0">
        <a:spcBef>
          <a:spcPct val="0"/>
        </a:spcBef>
        <a:spcAft>
          <a:spcPct val="0"/>
        </a:spcAft>
        <a:defRPr sz="3600">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3600">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3600">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3600">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a:solidFill>
            <a:schemeClr val="tx1"/>
          </a:solidFill>
          <a:latin typeface="Calibri" pitchFamily="34" charset="0"/>
          <a:ea typeface="MS PGothic" pitchFamily="34" charset="-128"/>
        </a:defRPr>
      </a:lvl6pPr>
      <a:lvl7pPr marL="914400" algn="ctr" defTabSz="457200" rtl="0" fontAlgn="base">
        <a:spcBef>
          <a:spcPct val="0"/>
        </a:spcBef>
        <a:spcAft>
          <a:spcPct val="0"/>
        </a:spcAft>
        <a:defRPr sz="4400">
          <a:solidFill>
            <a:schemeClr val="tx1"/>
          </a:solidFill>
          <a:latin typeface="Calibri" pitchFamily="34" charset="0"/>
          <a:ea typeface="MS PGothic" pitchFamily="34" charset="-128"/>
        </a:defRPr>
      </a:lvl7pPr>
      <a:lvl8pPr marL="1371600" algn="ctr" defTabSz="457200" rtl="0" fontAlgn="base">
        <a:spcBef>
          <a:spcPct val="0"/>
        </a:spcBef>
        <a:spcAft>
          <a:spcPct val="0"/>
        </a:spcAft>
        <a:defRPr sz="4400">
          <a:solidFill>
            <a:schemeClr val="tx1"/>
          </a:solidFill>
          <a:latin typeface="Calibri" pitchFamily="34" charset="0"/>
          <a:ea typeface="MS PGothic" pitchFamily="34" charset="-128"/>
        </a:defRPr>
      </a:lvl8pPr>
      <a:lvl9pPr marL="1828800" algn="ctr" defTabSz="457200" rtl="0" fontAlgn="base">
        <a:spcBef>
          <a:spcPct val="0"/>
        </a:spcBef>
        <a:spcAft>
          <a:spcPct val="0"/>
        </a:spcAft>
        <a:defRPr sz="4400">
          <a:solidFill>
            <a:schemeClr val="tx1"/>
          </a:solidFill>
          <a:latin typeface="Calibri" pitchFamily="34" charset="0"/>
          <a:ea typeface="MS PGothic" pitchFamily="34" charset="-128"/>
        </a:defRPr>
      </a:lvl9pPr>
    </p:titleStyle>
    <p:bodyStyle>
      <a:lvl1pPr marL="463550" indent="-463550" algn="l" defTabSz="457200" rtl="0" eaLnBrk="0" fontAlgn="base" hangingPunct="0">
        <a:spcBef>
          <a:spcPct val="20000"/>
        </a:spcBef>
        <a:spcAft>
          <a:spcPct val="0"/>
        </a:spcAft>
        <a:buClr>
          <a:srgbClr val="F7941D"/>
        </a:buClr>
        <a:buFont typeface="Wingdings 2" pitchFamily="18" charset="2"/>
        <a:buChar char=""/>
        <a:defRPr sz="3200" kern="1200">
          <a:solidFill>
            <a:schemeClr val="tx1"/>
          </a:solidFill>
          <a:latin typeface="Arial" pitchFamily="34" charset="0"/>
          <a:ea typeface="MS PGothic" pitchFamily="34" charset="-128"/>
          <a:cs typeface="Arial" pitchFamily="34" charset="0"/>
        </a:defRPr>
      </a:lvl1pPr>
      <a:lvl2pPr marL="860425" indent="-403225" algn="l" defTabSz="457200" rtl="0" eaLnBrk="0" fontAlgn="base" hangingPunct="0">
        <a:spcBef>
          <a:spcPct val="20000"/>
        </a:spcBef>
        <a:spcAft>
          <a:spcPct val="0"/>
        </a:spcAft>
        <a:buClr>
          <a:srgbClr val="0F75BD"/>
        </a:buClr>
        <a:buFont typeface="Wingdings" pitchFamily="2" charset="2"/>
        <a:buChar char=""/>
        <a:defRPr sz="2800" kern="1200">
          <a:solidFill>
            <a:schemeClr val="tx1"/>
          </a:solidFill>
          <a:latin typeface="Arial" pitchFamily="34" charset="0"/>
          <a:ea typeface="MS PGothic" pitchFamily="34" charset="-128"/>
          <a:cs typeface="Arial" pitchFamily="34" charset="0"/>
        </a:defRPr>
      </a:lvl2pPr>
      <a:lvl3pPr marL="1146175" indent="-231775" algn="l" defTabSz="457200" rtl="0" eaLnBrk="0" fontAlgn="base" hangingPunct="0">
        <a:spcBef>
          <a:spcPct val="20000"/>
        </a:spcBef>
        <a:spcAft>
          <a:spcPct val="0"/>
        </a:spcAft>
        <a:buClr>
          <a:srgbClr val="F7941D"/>
        </a:buClr>
        <a:buFont typeface="Wingdings 2" pitchFamily="18" charset="2"/>
        <a:buChar char=""/>
        <a:defRPr sz="2400" kern="1200">
          <a:solidFill>
            <a:schemeClr val="tx1"/>
          </a:solidFill>
          <a:latin typeface="Arial" pitchFamily="34" charset="0"/>
          <a:ea typeface="MS PGothic" pitchFamily="34" charset="-128"/>
          <a:cs typeface="Arial" pitchFamily="34" charset="0"/>
        </a:defRPr>
      </a:lvl3pPr>
      <a:lvl4pPr marL="1597025" indent="-225425" algn="l" defTabSz="457200" rtl="0" eaLnBrk="0" fontAlgn="base" hangingPunct="0">
        <a:spcBef>
          <a:spcPct val="20000"/>
        </a:spcBef>
        <a:spcAft>
          <a:spcPct val="0"/>
        </a:spcAft>
        <a:buClr>
          <a:srgbClr val="0F75BD"/>
        </a:buClr>
        <a:buFont typeface="Wingdings" pitchFamily="2" charset="2"/>
        <a:buChar char="§"/>
        <a:defRPr sz="2000" kern="1200">
          <a:solidFill>
            <a:schemeClr val="tx1"/>
          </a:solidFill>
          <a:latin typeface="Arial" pitchFamily="34" charset="0"/>
          <a:ea typeface="MS PGothic" pitchFamily="34" charset="-128"/>
          <a:cs typeface="Arial" pitchFamily="34" charset="0"/>
        </a:defRPr>
      </a:lvl4pPr>
      <a:lvl5pPr marL="2060575" indent="-231775" algn="l" defTabSz="457200" rtl="0" eaLnBrk="0" fontAlgn="base" hangingPunct="0">
        <a:spcBef>
          <a:spcPct val="20000"/>
        </a:spcBef>
        <a:spcAft>
          <a:spcPct val="0"/>
        </a:spcAft>
        <a:buClr>
          <a:srgbClr val="F7941D"/>
        </a:buClr>
        <a:buFont typeface="Arial" charset="0"/>
        <a:buChar char="•"/>
        <a:defRPr sz="2000" kern="1200">
          <a:solidFill>
            <a:schemeClr val="tx1"/>
          </a:solidFill>
          <a:latin typeface="Arial" pitchFamily="34" charset="0"/>
          <a:ea typeface="MS PGothic" pitchFamily="34" charset="-128"/>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6.png"/><Relationship Id="rId1" Type="http://schemas.microsoft.com/office/2007/relationships/media" Target="../media/media2.mov"/><Relationship Id="rId2" Type="http://schemas.openxmlformats.org/officeDocument/2006/relationships/video" Target="../media/media2.mo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7.png"/><Relationship Id="rId1" Type="http://schemas.microsoft.com/office/2007/relationships/media" Target="../media/media3.mov"/><Relationship Id="rId2" Type="http://schemas.openxmlformats.org/officeDocument/2006/relationships/video" Target="../media/media3.mo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8.png"/><Relationship Id="rId1" Type="http://schemas.microsoft.com/office/2007/relationships/media" Target="../media/media4.mov"/><Relationship Id="rId2" Type="http://schemas.openxmlformats.org/officeDocument/2006/relationships/video" Target="../media/media4.mov"/></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1.png"/><Relationship Id="rId1" Type="http://schemas.microsoft.com/office/2007/relationships/media" Target="../media/media5.mov"/><Relationship Id="rId2" Type="http://schemas.openxmlformats.org/officeDocument/2006/relationships/video" Target="../media/media5.mov"/></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12.png"/><Relationship Id="rId1" Type="http://schemas.microsoft.com/office/2007/relationships/media" Target="../media/media6.mov"/><Relationship Id="rId2" Type="http://schemas.openxmlformats.org/officeDocument/2006/relationships/video" Target="../media/media6.mov"/></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doc.mapeditor.org/manual/introduction/" TargetMode="External"/><Relationship Id="rId4" Type="http://schemas.openxmlformats.org/officeDocument/2006/relationships/hyperlink" Target="http://www.cocos2d-x.org/docs/static-pages/programmers-guide.html" TargetMode="External"/><Relationship Id="rId1" Type="http://schemas.openxmlformats.org/officeDocument/2006/relationships/slideLayout" Target="../slideLayouts/slideLayout2.xml"/><Relationship Id="rId2" Type="http://schemas.openxmlformats.org/officeDocument/2006/relationships/hyperlink" Target="http://web.mit.edu/eranki/www/tutorials/search/"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tienthanh1993/DemoAStar" TargetMode="External"/><Relationship Id="rId4" Type="http://schemas.openxmlformats.org/officeDocument/2006/relationships/hyperlink" Target="http://cocos2d-x.org/" TargetMode="External"/><Relationship Id="rId5" Type="http://schemas.openxmlformats.org/officeDocument/2006/relationships/hyperlink" Target="http://www.mapeditor.org/"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7.mov"/><Relationship Id="rId2" Type="http://schemas.openxmlformats.org/officeDocument/2006/relationships/video" Target="../media/media7.mo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ctrTitle"/>
          </p:nvPr>
        </p:nvSpPr>
        <p:spPr>
          <a:xfrm>
            <a:off x="685800" y="1677988"/>
            <a:ext cx="7772400" cy="942975"/>
          </a:xfrm>
        </p:spPr>
        <p:txBody>
          <a:bodyPr/>
          <a:lstStyle/>
          <a:p>
            <a:r>
              <a:rPr lang="en-US" altLang="en-US" dirty="0" smtClean="0">
                <a:latin typeface="Arial" charset="0"/>
                <a:cs typeface="Arial" charset="0"/>
              </a:rPr>
              <a:t>A* Pathfinding In Game</a:t>
            </a:r>
            <a:endParaRPr lang="vi-VN" altLang="en-US" dirty="0" smtClean="0">
              <a:latin typeface="Arial" charset="0"/>
              <a:cs typeface="Arial" charset="0"/>
            </a:endParaRPr>
          </a:p>
        </p:txBody>
      </p:sp>
      <p:sp>
        <p:nvSpPr>
          <p:cNvPr id="4099" name="Subtitle 4"/>
          <p:cNvSpPr>
            <a:spLocks noGrp="1"/>
          </p:cNvSpPr>
          <p:nvPr>
            <p:ph type="subTitle" idx="1"/>
          </p:nvPr>
        </p:nvSpPr>
        <p:spPr>
          <a:xfrm>
            <a:off x="1371600" y="2701925"/>
            <a:ext cx="6400800" cy="750888"/>
          </a:xfrm>
        </p:spPr>
        <p:txBody>
          <a:bodyPr/>
          <a:lstStyle/>
          <a:p>
            <a:r>
              <a:rPr lang="en-US" altLang="en-US" dirty="0" err="1" smtClean="0">
                <a:latin typeface="Arial" charset="0"/>
                <a:cs typeface="Arial" charset="0"/>
              </a:rPr>
              <a:t>Nhóm</a:t>
            </a:r>
            <a:r>
              <a:rPr lang="en-US" altLang="en-US" dirty="0" smtClean="0">
                <a:latin typeface="Arial" charset="0"/>
                <a:cs typeface="Arial" charset="0"/>
              </a:rPr>
              <a:t> 7</a:t>
            </a:r>
            <a:endParaRPr lang="vi-VN" alt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vi-VN" altLang="en-US" dirty="0" smtClean="0">
                <a:latin typeface="Arial" charset="0"/>
                <a:cs typeface="Arial" charset="0"/>
              </a:rPr>
              <a:t>Thuật toán Best First Search</a:t>
            </a:r>
            <a:endParaRPr lang="en-US" altLang="en-US" dirty="0" smtClean="0">
              <a:latin typeface="Arial" charset="0"/>
              <a:cs typeface="Arial" charset="0"/>
            </a:endParaRPr>
          </a:p>
        </p:txBody>
      </p:sp>
      <p:sp>
        <p:nvSpPr>
          <p:cNvPr id="2" name="Content Placeholder 1"/>
          <p:cNvSpPr>
            <a:spLocks noGrp="1"/>
          </p:cNvSpPr>
          <p:nvPr>
            <p:ph idx="1"/>
          </p:nvPr>
        </p:nvSpPr>
        <p:spPr/>
        <p:txBody>
          <a:bodyPr/>
          <a:lstStyle/>
          <a:p>
            <a:r>
              <a:rPr lang="en-US" sz="2000" dirty="0" err="1"/>
              <a:t>Thuật</a:t>
            </a:r>
            <a:r>
              <a:rPr lang="en-US" sz="2000" dirty="0"/>
              <a:t> </a:t>
            </a:r>
            <a:r>
              <a:rPr lang="en-US" sz="2000" dirty="0" err="1"/>
              <a:t>toán</a:t>
            </a:r>
            <a:r>
              <a:rPr lang="en-US" sz="2000" dirty="0"/>
              <a:t> </a:t>
            </a:r>
            <a:r>
              <a:rPr lang="vi-VN" sz="2000" dirty="0"/>
              <a:t>Best First Search cũng hoạt động tương </a:t>
            </a:r>
            <a:r>
              <a:rPr lang="vi-VN" sz="2000" dirty="0" smtClean="0"/>
              <a:t>tự Dijkstra </a:t>
            </a:r>
            <a:r>
              <a:rPr lang="vi-VN" sz="2000" dirty="0"/>
              <a:t>nhưng với mỗi đỉnh được duyệt sẽ dựa trên một hàm ước lượng h bằng khoảng cách từ nó </a:t>
            </a:r>
            <a:r>
              <a:rPr lang="vi-VN" sz="2000" dirty="0" smtClean="0"/>
              <a:t>đến đích. </a:t>
            </a:r>
            <a:r>
              <a:rPr lang="vi-VN" sz="2000" dirty="0"/>
              <a:t>Best First Search chọn đỉnh gần nhất với đỉnh đích thay vì chọn đỉnh gần nhất với đỉnh bắt đầu. </a:t>
            </a:r>
            <a:endParaRPr lang="en-US" sz="2000" dirty="0"/>
          </a:p>
        </p:txBody>
      </p:sp>
    </p:spTree>
    <p:extLst>
      <p:ext uri="{BB962C8B-B14F-4D97-AF65-F5344CB8AC3E}">
        <p14:creationId xmlns:p14="http://schemas.microsoft.com/office/powerpoint/2010/main" val="819567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vi-VN" altLang="en-US" dirty="0" smtClean="0">
                <a:latin typeface="Arial" charset="0"/>
                <a:cs typeface="Arial" charset="0"/>
              </a:rPr>
              <a:t>Minh họa thuật toán</a:t>
            </a:r>
            <a:endParaRPr lang="en-US" altLang="en-US" dirty="0" smtClean="0">
              <a:latin typeface="Arial" charset="0"/>
              <a:cs typeface="Arial" charset="0"/>
            </a:endParaRPr>
          </a:p>
        </p:txBody>
      </p:sp>
      <p:pic>
        <p:nvPicPr>
          <p:cNvPr id="6" name="bestfirstsearchwithoutobstacle.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273175"/>
            <a:ext cx="8229600" cy="4606925"/>
          </a:xfrm>
        </p:spPr>
      </p:pic>
    </p:spTree>
    <p:extLst>
      <p:ext uri="{BB962C8B-B14F-4D97-AF65-F5344CB8AC3E}">
        <p14:creationId xmlns:p14="http://schemas.microsoft.com/office/powerpoint/2010/main" val="14624934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vi-VN" altLang="en-US" dirty="0" smtClean="0">
                <a:latin typeface="Arial" charset="0"/>
                <a:cs typeface="Arial" charset="0"/>
              </a:rPr>
              <a:t>Thuật toán Best First Search</a:t>
            </a:r>
            <a:endParaRPr lang="en-US" altLang="en-US" dirty="0" smtClean="0">
              <a:latin typeface="Arial" charset="0"/>
              <a:cs typeface="Arial" charset="0"/>
            </a:endParaRPr>
          </a:p>
        </p:txBody>
      </p:sp>
      <p:sp>
        <p:nvSpPr>
          <p:cNvPr id="2" name="Content Placeholder 1"/>
          <p:cNvSpPr>
            <a:spLocks noGrp="1"/>
          </p:cNvSpPr>
          <p:nvPr>
            <p:ph idx="1"/>
          </p:nvPr>
        </p:nvSpPr>
        <p:spPr/>
        <p:txBody>
          <a:bodyPr/>
          <a:lstStyle/>
          <a:p>
            <a:r>
              <a:rPr lang="vi-VN" sz="2000" dirty="0"/>
              <a:t>Thuật toán Best First Search </a:t>
            </a:r>
            <a:r>
              <a:rPr lang="vi-VN" sz="2000" dirty="0" smtClean="0"/>
              <a:t>tìm được </a:t>
            </a:r>
            <a:r>
              <a:rPr lang="vi-VN" sz="2000" dirty="0"/>
              <a:t>đường đi nhanh hơn thuật toán Dijkstra’s  do có hàm </a:t>
            </a:r>
            <a:r>
              <a:rPr lang="vi-VN" sz="2000" dirty="0" smtClean="0"/>
              <a:t>ước lượng hướng </a:t>
            </a:r>
            <a:r>
              <a:rPr lang="vi-VN" sz="2000" dirty="0"/>
              <a:t>về đỉnh </a:t>
            </a:r>
            <a:r>
              <a:rPr lang="vi-VN" sz="2000" dirty="0" smtClean="0"/>
              <a:t>đích.</a:t>
            </a:r>
          </a:p>
          <a:p>
            <a:endParaRPr lang="en-US" sz="2000" dirty="0"/>
          </a:p>
        </p:txBody>
      </p:sp>
    </p:spTree>
    <p:extLst>
      <p:ext uri="{BB962C8B-B14F-4D97-AF65-F5344CB8AC3E}">
        <p14:creationId xmlns:p14="http://schemas.microsoft.com/office/powerpoint/2010/main" val="13900570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endParaRPr lang="en-US" altLang="en-US" dirty="0" smtClean="0">
              <a:latin typeface="Arial" charset="0"/>
              <a:cs typeface="Arial" charset="0"/>
            </a:endParaRPr>
          </a:p>
        </p:txBody>
      </p:sp>
      <p:sp>
        <p:nvSpPr>
          <p:cNvPr id="2" name="Content Placeholder 1"/>
          <p:cNvSpPr>
            <a:spLocks noGrp="1"/>
          </p:cNvSpPr>
          <p:nvPr>
            <p:ph idx="1"/>
          </p:nvPr>
        </p:nvSpPr>
        <p:spPr/>
        <p:txBody>
          <a:bodyPr/>
          <a:lstStyle/>
          <a:p>
            <a:r>
              <a:rPr lang="vi-VN" sz="2000" dirty="0" smtClean="0"/>
              <a:t>Các </a:t>
            </a:r>
            <a:r>
              <a:rPr lang="vi-VN" sz="2000" dirty="0"/>
              <a:t>thuật toán trên hoạt động khá hiệu quả trên bản đồ đơn giản và không có vật cản. Hãy xét trường hợp bản đồ phức tạp hơn.</a:t>
            </a:r>
            <a:endParaRPr lang="en-US" sz="2000" dirty="0"/>
          </a:p>
        </p:txBody>
      </p:sp>
    </p:spTree>
    <p:extLst>
      <p:ext uri="{BB962C8B-B14F-4D97-AF65-F5344CB8AC3E}">
        <p14:creationId xmlns:p14="http://schemas.microsoft.com/office/powerpoint/2010/main" val="13562262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vi-VN" altLang="en-US" dirty="0" smtClean="0">
                <a:latin typeface="Arial" charset="0"/>
                <a:cs typeface="Arial" charset="0"/>
              </a:rPr>
              <a:t>minh họa Dijkstra’s</a:t>
            </a:r>
            <a:endParaRPr lang="en-US" altLang="en-US" dirty="0" smtClean="0">
              <a:latin typeface="Arial" charset="0"/>
              <a:cs typeface="Arial" charset="0"/>
            </a:endParaRPr>
          </a:p>
        </p:txBody>
      </p:sp>
      <p:pic>
        <p:nvPicPr>
          <p:cNvPr id="4" name="dijskstrawithobs.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285206"/>
            <a:ext cx="8229600" cy="4608513"/>
          </a:xfrm>
        </p:spPr>
      </p:pic>
    </p:spTree>
    <p:extLst>
      <p:ext uri="{BB962C8B-B14F-4D97-AF65-F5344CB8AC3E}">
        <p14:creationId xmlns:p14="http://schemas.microsoft.com/office/powerpoint/2010/main" val="1498914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vi-VN" altLang="en-US" dirty="0">
                <a:latin typeface="Arial" charset="0"/>
                <a:cs typeface="Arial" charset="0"/>
              </a:rPr>
              <a:t>minh họa </a:t>
            </a:r>
            <a:r>
              <a:rPr lang="vi-VN" altLang="en-US" dirty="0" smtClean="0">
                <a:latin typeface="Arial" charset="0"/>
                <a:cs typeface="Arial" charset="0"/>
              </a:rPr>
              <a:t>Best First Search</a:t>
            </a:r>
            <a:endParaRPr lang="en-US" altLang="en-US" dirty="0" smtClean="0">
              <a:latin typeface="Arial" charset="0"/>
              <a:cs typeface="Arial" charset="0"/>
            </a:endParaRPr>
          </a:p>
        </p:txBody>
      </p:sp>
      <p:pic>
        <p:nvPicPr>
          <p:cNvPr id="3" name="bfswithobs.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287463"/>
            <a:ext cx="8229600" cy="4578350"/>
          </a:xfrm>
        </p:spPr>
      </p:pic>
    </p:spTree>
    <p:extLst>
      <p:ext uri="{BB962C8B-B14F-4D97-AF65-F5344CB8AC3E}">
        <p14:creationId xmlns:p14="http://schemas.microsoft.com/office/powerpoint/2010/main" val="13045580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vi-VN" altLang="en-US" dirty="0" smtClean="0">
                <a:latin typeface="Arial" charset="0"/>
                <a:cs typeface="Arial" charset="0"/>
              </a:rPr>
              <a:t>Hình minh họa</a:t>
            </a:r>
            <a:endParaRPr lang="en-US" altLang="en-US" dirty="0" smtClean="0">
              <a:latin typeface="Arial" charset="0"/>
              <a:cs typeface="Arial" charset="0"/>
            </a:endParaRPr>
          </a:p>
        </p:txBody>
      </p:sp>
      <p:pic>
        <p:nvPicPr>
          <p:cNvPr id="5"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2999" y="1263876"/>
            <a:ext cx="3668038" cy="2504096"/>
          </a:xfr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921037" y="1264449"/>
            <a:ext cx="3668040" cy="250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252998" y="4276198"/>
            <a:ext cx="7336078" cy="1200329"/>
          </a:xfrm>
          <a:prstGeom prst="rect">
            <a:avLst/>
          </a:prstGeom>
          <a:noFill/>
        </p:spPr>
        <p:txBody>
          <a:bodyPr wrap="square" rtlCol="0">
            <a:spAutoFit/>
          </a:bodyPr>
          <a:lstStyle/>
          <a:p>
            <a:pPr marL="285750" indent="-285750">
              <a:buFont typeface="Arial" charset="0"/>
              <a:buChar char="•"/>
            </a:pPr>
            <a:r>
              <a:rPr lang="vi-VN" dirty="0" smtClean="0"/>
              <a:t>Thuật </a:t>
            </a:r>
            <a:r>
              <a:rPr lang="vi-VN" dirty="0"/>
              <a:t>toán Dijkstra’s tốn </a:t>
            </a:r>
            <a:r>
              <a:rPr lang="vi-VN" dirty="0" smtClean="0"/>
              <a:t>chi </a:t>
            </a:r>
            <a:r>
              <a:rPr lang="vi-VN" dirty="0"/>
              <a:t>phí </a:t>
            </a:r>
            <a:r>
              <a:rPr lang="vi-VN" dirty="0" smtClean="0"/>
              <a:t>lớn và trả về </a:t>
            </a:r>
            <a:r>
              <a:rPr lang="vi-VN" dirty="0"/>
              <a:t>đường đi ngắn nhất.</a:t>
            </a:r>
            <a:endParaRPr lang="en-US" dirty="0"/>
          </a:p>
          <a:p>
            <a:pPr marL="285750" indent="-285750">
              <a:buFont typeface="Arial" charset="0"/>
              <a:buChar char="•"/>
            </a:pPr>
            <a:r>
              <a:rPr lang="vi-VN" dirty="0" smtClean="0"/>
              <a:t>Thuật </a:t>
            </a:r>
            <a:r>
              <a:rPr lang="vi-VN" dirty="0"/>
              <a:t>toán Best First Search </a:t>
            </a:r>
            <a:r>
              <a:rPr lang="vi-VN" dirty="0" smtClean="0"/>
              <a:t>tìm được đường đi với chi phí thấp hơn nhưng không </a:t>
            </a:r>
            <a:r>
              <a:rPr lang="vi-VN" dirty="0"/>
              <a:t>đảm bảo ngắn nhất. </a:t>
            </a:r>
            <a:endParaRPr lang="en-US" dirty="0"/>
          </a:p>
          <a:p>
            <a:endParaRPr lang="en-US" dirty="0"/>
          </a:p>
        </p:txBody>
      </p:sp>
    </p:spTree>
    <p:extLst>
      <p:ext uri="{BB962C8B-B14F-4D97-AF65-F5344CB8AC3E}">
        <p14:creationId xmlns:p14="http://schemas.microsoft.com/office/powerpoint/2010/main" val="432385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vi-VN" dirty="0" smtClean="0"/>
              <a:t>Dijkstra’s luôn tìm </a:t>
            </a:r>
            <a:r>
              <a:rPr lang="vi-VN" dirty="0"/>
              <a:t>được một đường đi ngắn nhất </a:t>
            </a:r>
            <a:r>
              <a:rPr lang="vi-VN" dirty="0" smtClean="0"/>
              <a:t>nhưng chi phí tìm kiếm rất lớn</a:t>
            </a:r>
          </a:p>
          <a:p>
            <a:r>
              <a:rPr lang="vi-VN" dirty="0" smtClean="0"/>
              <a:t>Best First Search tốn ít chi phí hơn nhưng không tìm được đường đi ngắn nhất</a:t>
            </a:r>
            <a:endParaRPr lang="en-US" dirty="0"/>
          </a:p>
        </p:txBody>
      </p:sp>
    </p:spTree>
    <p:extLst>
      <p:ext uri="{BB962C8B-B14F-4D97-AF65-F5344CB8AC3E}">
        <p14:creationId xmlns:p14="http://schemas.microsoft.com/office/powerpoint/2010/main" val="20587012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endParaRPr lang="en-US" altLang="en-US" dirty="0" smtClean="0">
              <a:latin typeface="Arial" charset="0"/>
              <a:cs typeface="Arial" charset="0"/>
            </a:endParaRPr>
          </a:p>
        </p:txBody>
      </p:sp>
      <p:sp>
        <p:nvSpPr>
          <p:cNvPr id="2" name="Content Placeholder 1"/>
          <p:cNvSpPr>
            <a:spLocks noGrp="1"/>
          </p:cNvSpPr>
          <p:nvPr>
            <p:ph idx="1"/>
          </p:nvPr>
        </p:nvSpPr>
        <p:spPr/>
        <p:txBody>
          <a:bodyPr/>
          <a:lstStyle/>
          <a:p>
            <a:r>
              <a:rPr lang="vi-VN" sz="2000" dirty="0"/>
              <a:t>Vậy làm </a:t>
            </a:r>
            <a:r>
              <a:rPr lang="vi-VN" sz="2000" dirty="0" smtClean="0"/>
              <a:t>thế nào vừa tìm được đường đi ngắn nhất như Dijkstra vừa đỡ tốn chi phí như Best First Search ?</a:t>
            </a:r>
          </a:p>
          <a:p>
            <a:endParaRPr lang="en-US" sz="2000" dirty="0"/>
          </a:p>
        </p:txBody>
      </p:sp>
    </p:spTree>
    <p:extLst>
      <p:ext uri="{BB962C8B-B14F-4D97-AF65-F5344CB8AC3E}">
        <p14:creationId xmlns:p14="http://schemas.microsoft.com/office/powerpoint/2010/main" val="37761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err="1" smtClean="0">
                <a:latin typeface="Arial" charset="0"/>
                <a:cs typeface="Arial" charset="0"/>
              </a:rPr>
              <a:t>Thuật</a:t>
            </a:r>
            <a:r>
              <a:rPr lang="en-US" altLang="en-US" dirty="0" smtClean="0">
                <a:latin typeface="Arial" charset="0"/>
                <a:cs typeface="Arial" charset="0"/>
              </a:rPr>
              <a:t> </a:t>
            </a:r>
            <a:r>
              <a:rPr lang="en-US" altLang="en-US" dirty="0" err="1" smtClean="0">
                <a:latin typeface="Arial" charset="0"/>
                <a:cs typeface="Arial" charset="0"/>
              </a:rPr>
              <a:t>toán</a:t>
            </a:r>
            <a:r>
              <a:rPr lang="en-US" altLang="en-US" dirty="0" smtClean="0">
                <a:latin typeface="Arial" charset="0"/>
                <a:cs typeface="Arial" charset="0"/>
              </a:rPr>
              <a:t> A*</a:t>
            </a:r>
          </a:p>
        </p:txBody>
      </p:sp>
      <p:sp>
        <p:nvSpPr>
          <p:cNvPr id="2" name="Content Placeholder 1"/>
          <p:cNvSpPr>
            <a:spLocks noGrp="1"/>
          </p:cNvSpPr>
          <p:nvPr>
            <p:ph idx="1"/>
          </p:nvPr>
        </p:nvSpPr>
        <p:spPr/>
        <p:txBody>
          <a:bodyPr/>
          <a:lstStyle/>
          <a:p>
            <a:r>
              <a:rPr lang="en-US" sz="2000" dirty="0" err="1"/>
              <a:t>Thuật</a:t>
            </a:r>
            <a:r>
              <a:rPr lang="en-US" sz="2000" dirty="0"/>
              <a:t> </a:t>
            </a:r>
            <a:r>
              <a:rPr lang="en-US" sz="2000" dirty="0" err="1"/>
              <a:t>toán</a:t>
            </a:r>
            <a:r>
              <a:rPr lang="en-US" sz="2000" dirty="0"/>
              <a:t> A* </a:t>
            </a:r>
            <a:r>
              <a:rPr lang="en-US" sz="2000" dirty="0" err="1"/>
              <a:t>được</a:t>
            </a:r>
            <a:r>
              <a:rPr lang="en-US" sz="2000" dirty="0"/>
              <a:t> </a:t>
            </a:r>
            <a:r>
              <a:rPr lang="en-US" sz="2000" dirty="0" err="1"/>
              <a:t>phát</a:t>
            </a:r>
            <a:r>
              <a:rPr lang="en-US" sz="2000" dirty="0"/>
              <a:t> </a:t>
            </a:r>
            <a:r>
              <a:rPr lang="en-US" sz="2000" dirty="0" err="1"/>
              <a:t>triển</a:t>
            </a:r>
            <a:r>
              <a:rPr lang="en-US" sz="2000" dirty="0"/>
              <a:t> </a:t>
            </a:r>
            <a:r>
              <a:rPr lang="en-US" sz="2000" dirty="0" err="1"/>
              <a:t>năm</a:t>
            </a:r>
            <a:r>
              <a:rPr lang="en-US" sz="2000" dirty="0"/>
              <a:t> 1968 </a:t>
            </a:r>
            <a:r>
              <a:rPr lang="en-US" sz="2000" dirty="0" err="1"/>
              <a:t>bởi</a:t>
            </a:r>
            <a:r>
              <a:rPr lang="en-US" sz="2000" dirty="0"/>
              <a:t> Peter Hart, Nils Nilsson, </a:t>
            </a:r>
            <a:r>
              <a:rPr lang="en-US" sz="2000" dirty="0" err="1"/>
              <a:t>và</a:t>
            </a:r>
            <a:r>
              <a:rPr lang="en-US" sz="2000" dirty="0"/>
              <a:t> Bertram Raphael </a:t>
            </a:r>
            <a:r>
              <a:rPr lang="en-US" sz="2000" dirty="0" err="1"/>
              <a:t>đã</a:t>
            </a:r>
            <a:r>
              <a:rPr lang="en-US" sz="2000" dirty="0"/>
              <a:t> </a:t>
            </a:r>
            <a:r>
              <a:rPr lang="en-US" sz="2000" dirty="0" err="1"/>
              <a:t>giải</a:t>
            </a:r>
            <a:r>
              <a:rPr lang="en-US" sz="2000" dirty="0"/>
              <a:t> </a:t>
            </a:r>
            <a:r>
              <a:rPr lang="en-US" sz="2000" dirty="0" err="1"/>
              <a:t>quyết</a:t>
            </a:r>
            <a:r>
              <a:rPr lang="en-US" sz="2000" dirty="0"/>
              <a:t> </a:t>
            </a:r>
            <a:r>
              <a:rPr lang="en-US" sz="2000" dirty="0" err="1"/>
              <a:t>được</a:t>
            </a:r>
            <a:r>
              <a:rPr lang="en-US" sz="2000" dirty="0"/>
              <a:t> </a:t>
            </a:r>
            <a:r>
              <a:rPr lang="en-US" sz="2000" dirty="0" err="1"/>
              <a:t>vấn</a:t>
            </a:r>
            <a:r>
              <a:rPr lang="en-US" sz="2000" dirty="0"/>
              <a:t> </a:t>
            </a:r>
            <a:r>
              <a:rPr lang="en-US" sz="2000" dirty="0" err="1"/>
              <a:t>đề</a:t>
            </a:r>
            <a:r>
              <a:rPr lang="en-US" sz="2000" dirty="0"/>
              <a:t> </a:t>
            </a:r>
            <a:r>
              <a:rPr lang="en-US" sz="2000" dirty="0" err="1"/>
              <a:t>trên</a:t>
            </a:r>
            <a:r>
              <a:rPr lang="en-US" sz="2000" dirty="0"/>
              <a:t>.</a:t>
            </a:r>
          </a:p>
          <a:p>
            <a:r>
              <a:rPr lang="en-US" sz="2000" dirty="0" err="1"/>
              <a:t>Thuật</a:t>
            </a:r>
            <a:r>
              <a:rPr lang="en-US" sz="2000" dirty="0"/>
              <a:t> </a:t>
            </a:r>
            <a:r>
              <a:rPr lang="en-US" sz="2000" dirty="0" err="1"/>
              <a:t>toán</a:t>
            </a:r>
            <a:r>
              <a:rPr lang="en-US" sz="2000" dirty="0"/>
              <a:t> A* </a:t>
            </a:r>
            <a:r>
              <a:rPr lang="en-US" sz="2000" dirty="0" err="1"/>
              <a:t>giống</a:t>
            </a:r>
            <a:r>
              <a:rPr lang="en-US" sz="2000" dirty="0"/>
              <a:t> </a:t>
            </a:r>
            <a:r>
              <a:rPr lang="en-US" sz="2000" dirty="0" err="1"/>
              <a:t>như</a:t>
            </a:r>
            <a:r>
              <a:rPr lang="en-US" sz="2000" dirty="0"/>
              <a:t> </a:t>
            </a:r>
            <a:r>
              <a:rPr lang="en-US" sz="2000" dirty="0" err="1"/>
              <a:t>thuật</a:t>
            </a:r>
            <a:r>
              <a:rPr lang="en-US" sz="2000" dirty="0"/>
              <a:t> </a:t>
            </a:r>
            <a:r>
              <a:rPr lang="en-US" sz="2000" dirty="0" err="1"/>
              <a:t>toán</a:t>
            </a:r>
            <a:r>
              <a:rPr lang="en-US" sz="2000" dirty="0"/>
              <a:t> </a:t>
            </a:r>
            <a:r>
              <a:rPr lang="vi-VN" sz="2000" dirty="0"/>
              <a:t>Dijkstra’s, nó luôn tìm được đường đi ngắn nhất nếu tồn tại một đường như thế. A* cũng giống như Best First Search vì nó sử dụng hàm heuristic để chọn đường đi tối ưu.</a:t>
            </a:r>
            <a:endParaRPr lang="en-US" sz="2000" dirty="0"/>
          </a:p>
          <a:p>
            <a:endParaRPr lang="en-US" sz="2000" dirty="0"/>
          </a:p>
        </p:txBody>
      </p:sp>
    </p:spTree>
    <p:extLst>
      <p:ext uri="{BB962C8B-B14F-4D97-AF65-F5344CB8AC3E}">
        <p14:creationId xmlns:p14="http://schemas.microsoft.com/office/powerpoint/2010/main" val="18950809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377950" y="42863"/>
            <a:ext cx="7308850" cy="966787"/>
          </a:xfrm>
        </p:spPr>
        <p:txBody>
          <a:bodyPr/>
          <a:lstStyle/>
          <a:p>
            <a:r>
              <a:rPr lang="en-US" altLang="en-US" smtClean="0">
                <a:latin typeface="Arial" charset="0"/>
                <a:cs typeface="Arial" charset="0"/>
              </a:rPr>
              <a:t>Giới thiệu</a:t>
            </a:r>
            <a:endParaRPr lang="vi-VN" altLang="en-US" smtClean="0">
              <a:latin typeface="Arial" charset="0"/>
              <a:cs typeface="Arial" charset="0"/>
            </a:endParaRPr>
          </a:p>
        </p:txBody>
      </p:sp>
      <p:sp>
        <p:nvSpPr>
          <p:cNvPr id="3" name="Content Placeholder 2"/>
          <p:cNvSpPr>
            <a:spLocks noGrp="1"/>
          </p:cNvSpPr>
          <p:nvPr>
            <p:ph idx="1"/>
          </p:nvPr>
        </p:nvSpPr>
        <p:spPr>
          <a:xfrm>
            <a:off x="457200" y="1204913"/>
            <a:ext cx="8229600" cy="4745037"/>
          </a:xfrm>
        </p:spPr>
        <p:txBody>
          <a:bodyPr/>
          <a:lstStyle/>
          <a:p>
            <a:r>
              <a:rPr lang="vi-VN" dirty="0" smtClean="0"/>
              <a:t>Trong </a:t>
            </a:r>
            <a:r>
              <a:rPr lang="vi-VN" dirty="0"/>
              <a:t>môn lý thuyết đồ thị chúng ta đã học các thuật toán tìm đường trên đồ thị dựa vào tập đỉnh, cạnh và kết nối giữa chúng. Vậy làm thế nào để ứng dụng những thuật toán này trong game </a:t>
            </a:r>
            <a:r>
              <a:rPr lang="vi-VN" dirty="0" smtClean="0"/>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err="1" smtClean="0">
                <a:latin typeface="Arial" charset="0"/>
                <a:cs typeface="Arial" charset="0"/>
              </a:rPr>
              <a:t>Mô</a:t>
            </a:r>
            <a:r>
              <a:rPr lang="en-US" altLang="en-US" dirty="0" smtClean="0">
                <a:latin typeface="Arial" charset="0"/>
                <a:cs typeface="Arial" charset="0"/>
              </a:rPr>
              <a:t> </a:t>
            </a:r>
            <a:r>
              <a:rPr lang="en-US" altLang="en-US" dirty="0" err="1" smtClean="0">
                <a:latin typeface="Arial" charset="0"/>
                <a:cs typeface="Arial" charset="0"/>
              </a:rPr>
              <a:t>tả</a:t>
            </a:r>
            <a:r>
              <a:rPr lang="en-US" altLang="en-US" dirty="0" smtClean="0">
                <a:latin typeface="Arial" charset="0"/>
                <a:cs typeface="Arial" charset="0"/>
              </a:rPr>
              <a:t> </a:t>
            </a:r>
            <a:r>
              <a:rPr lang="en-US" altLang="en-US" dirty="0" err="1" smtClean="0">
                <a:latin typeface="Arial" charset="0"/>
                <a:cs typeface="Arial" charset="0"/>
              </a:rPr>
              <a:t>thuật</a:t>
            </a:r>
            <a:r>
              <a:rPr lang="en-US" altLang="en-US" dirty="0" smtClean="0">
                <a:latin typeface="Arial" charset="0"/>
                <a:cs typeface="Arial" charset="0"/>
              </a:rPr>
              <a:t> </a:t>
            </a:r>
            <a:r>
              <a:rPr lang="en-US" altLang="en-US" dirty="0" err="1" smtClean="0">
                <a:latin typeface="Arial" charset="0"/>
                <a:cs typeface="Arial" charset="0"/>
              </a:rPr>
              <a:t>toán</a:t>
            </a:r>
            <a:r>
              <a:rPr lang="en-US" altLang="en-US" dirty="0" smtClean="0">
                <a:latin typeface="Arial" charset="0"/>
                <a:cs typeface="Arial" charset="0"/>
              </a:rPr>
              <a:t> A*</a:t>
            </a:r>
          </a:p>
        </p:txBody>
      </p:sp>
      <p:sp>
        <p:nvSpPr>
          <p:cNvPr id="2" name="Content Placeholder 1"/>
          <p:cNvSpPr>
            <a:spLocks noGrp="1"/>
          </p:cNvSpPr>
          <p:nvPr>
            <p:ph idx="1"/>
          </p:nvPr>
        </p:nvSpPr>
        <p:spPr/>
        <p:txBody>
          <a:bodyPr/>
          <a:lstStyle/>
          <a:p>
            <a:endParaRPr lang="en-US" sz="2000" dirty="0"/>
          </a:p>
          <a:p>
            <a:r>
              <a:rPr lang="en-US" sz="2000" dirty="0"/>
              <a:t>A* </a:t>
            </a:r>
            <a:r>
              <a:rPr lang="en-US" sz="2000" dirty="0" err="1"/>
              <a:t>lưu</a:t>
            </a:r>
            <a:r>
              <a:rPr lang="en-US" sz="2000" dirty="0"/>
              <a:t> </a:t>
            </a:r>
            <a:r>
              <a:rPr lang="en-US" sz="2000" dirty="0" err="1"/>
              <a:t>giữ</a:t>
            </a:r>
            <a:r>
              <a:rPr lang="en-US" sz="2000" dirty="0"/>
              <a:t> </a:t>
            </a:r>
            <a:r>
              <a:rPr lang="en-US" sz="2000" dirty="0" err="1"/>
              <a:t>một</a:t>
            </a:r>
            <a:r>
              <a:rPr lang="en-US" sz="2000" dirty="0"/>
              <a:t> </a:t>
            </a:r>
            <a:r>
              <a:rPr lang="en-US" sz="2000" dirty="0" err="1"/>
              <a:t>tập</a:t>
            </a:r>
            <a:r>
              <a:rPr lang="en-US" sz="2000" dirty="0"/>
              <a:t> </a:t>
            </a:r>
            <a:r>
              <a:rPr lang="en-US" sz="2000" dirty="0" err="1"/>
              <a:t>các</a:t>
            </a:r>
            <a:r>
              <a:rPr lang="en-US" sz="2000" dirty="0"/>
              <a:t> </a:t>
            </a:r>
            <a:r>
              <a:rPr lang="en-US" sz="2000" dirty="0" err="1"/>
              <a:t>lời</a:t>
            </a:r>
            <a:r>
              <a:rPr lang="en-US" sz="2000" dirty="0"/>
              <a:t> </a:t>
            </a:r>
            <a:r>
              <a:rPr lang="en-US" sz="2000" dirty="0" err="1"/>
              <a:t>giải</a:t>
            </a:r>
            <a:r>
              <a:rPr lang="en-US" sz="2000" dirty="0"/>
              <a:t> </a:t>
            </a:r>
            <a:r>
              <a:rPr lang="en-US" sz="2000" dirty="0" err="1"/>
              <a:t>chưa</a:t>
            </a:r>
            <a:r>
              <a:rPr lang="en-US" sz="2000" dirty="0"/>
              <a:t> </a:t>
            </a:r>
            <a:r>
              <a:rPr lang="en-US" sz="2000" dirty="0" err="1"/>
              <a:t>hoàn</a:t>
            </a:r>
            <a:r>
              <a:rPr lang="en-US" sz="2000" dirty="0"/>
              <a:t> </a:t>
            </a:r>
            <a:r>
              <a:rPr lang="en-US" sz="2000" dirty="0" err="1"/>
              <a:t>chỉnh</a:t>
            </a:r>
            <a:r>
              <a:rPr lang="en-US" sz="2000" dirty="0"/>
              <a:t>, </a:t>
            </a:r>
            <a:r>
              <a:rPr lang="en-US" sz="2000" dirty="0" err="1"/>
              <a:t>nghĩa</a:t>
            </a:r>
            <a:r>
              <a:rPr lang="en-US" sz="2000" dirty="0"/>
              <a:t> </a:t>
            </a:r>
            <a:r>
              <a:rPr lang="en-US" sz="2000" dirty="0" err="1"/>
              <a:t>là</a:t>
            </a:r>
            <a:r>
              <a:rPr lang="en-US" sz="2000" dirty="0"/>
              <a:t> </a:t>
            </a:r>
            <a:r>
              <a:rPr lang="en-US" sz="2000" dirty="0" err="1"/>
              <a:t>các</a:t>
            </a:r>
            <a:r>
              <a:rPr lang="en-US" sz="2000" dirty="0"/>
              <a:t> </a:t>
            </a:r>
            <a:r>
              <a:rPr lang="en-US" sz="2000" dirty="0" err="1"/>
              <a:t>đường</a:t>
            </a:r>
            <a:r>
              <a:rPr lang="en-US" sz="2000" dirty="0"/>
              <a:t> </a:t>
            </a:r>
            <a:r>
              <a:rPr lang="en-US" sz="2000" dirty="0" err="1"/>
              <a:t>đi</a:t>
            </a:r>
            <a:r>
              <a:rPr lang="en-US" sz="2000" dirty="0"/>
              <a:t> qua </a:t>
            </a:r>
            <a:r>
              <a:rPr lang="en-US" sz="2000" dirty="0" err="1"/>
              <a:t>đồ</a:t>
            </a:r>
            <a:r>
              <a:rPr lang="en-US" sz="2000" dirty="0"/>
              <a:t> </a:t>
            </a:r>
            <a:r>
              <a:rPr lang="en-US" sz="2000" dirty="0" err="1"/>
              <a:t>thị</a:t>
            </a:r>
            <a:r>
              <a:rPr lang="en-US" sz="2000" dirty="0"/>
              <a:t>, </a:t>
            </a:r>
            <a:r>
              <a:rPr lang="en-US" sz="2000" dirty="0" err="1"/>
              <a:t>bắt</a:t>
            </a:r>
            <a:r>
              <a:rPr lang="en-US" sz="2000" dirty="0"/>
              <a:t> </a:t>
            </a:r>
            <a:r>
              <a:rPr lang="en-US" sz="2000" dirty="0" err="1"/>
              <a:t>đầu</a:t>
            </a:r>
            <a:r>
              <a:rPr lang="en-US" sz="2000" dirty="0"/>
              <a:t> </a:t>
            </a:r>
            <a:r>
              <a:rPr lang="en-US" sz="2000" dirty="0" err="1"/>
              <a:t>từ</a:t>
            </a:r>
            <a:r>
              <a:rPr lang="en-US" sz="2000" dirty="0"/>
              <a:t> </a:t>
            </a:r>
            <a:r>
              <a:rPr lang="en-US" sz="2000" dirty="0" err="1"/>
              <a:t>nút</a:t>
            </a:r>
            <a:r>
              <a:rPr lang="en-US" sz="2000" dirty="0"/>
              <a:t> </a:t>
            </a:r>
            <a:r>
              <a:rPr lang="en-US" sz="2000" dirty="0" err="1"/>
              <a:t>xuất</a:t>
            </a:r>
            <a:r>
              <a:rPr lang="en-US" sz="2000" dirty="0"/>
              <a:t> </a:t>
            </a:r>
            <a:r>
              <a:rPr lang="en-US" sz="2000" dirty="0" err="1"/>
              <a:t>phát</a:t>
            </a:r>
            <a:r>
              <a:rPr lang="en-US" sz="2000" dirty="0"/>
              <a:t>. </a:t>
            </a:r>
            <a:r>
              <a:rPr lang="en-US" sz="2000" dirty="0" err="1"/>
              <a:t>Tập</a:t>
            </a:r>
            <a:r>
              <a:rPr lang="en-US" sz="2000" dirty="0"/>
              <a:t> </a:t>
            </a:r>
            <a:r>
              <a:rPr lang="en-US" sz="2000" dirty="0" err="1"/>
              <a:t>lời</a:t>
            </a:r>
            <a:r>
              <a:rPr lang="en-US" sz="2000" dirty="0"/>
              <a:t> </a:t>
            </a:r>
            <a:r>
              <a:rPr lang="en-US" sz="2000" dirty="0" err="1"/>
              <a:t>giải</a:t>
            </a:r>
            <a:r>
              <a:rPr lang="en-US" sz="2000" dirty="0"/>
              <a:t> </a:t>
            </a:r>
            <a:r>
              <a:rPr lang="en-US" sz="2000" dirty="0" err="1"/>
              <a:t>này</a:t>
            </a:r>
            <a:r>
              <a:rPr lang="en-US" sz="2000" dirty="0"/>
              <a:t> </a:t>
            </a:r>
            <a:r>
              <a:rPr lang="en-US" sz="2000" dirty="0" err="1"/>
              <a:t>được</a:t>
            </a:r>
            <a:r>
              <a:rPr lang="en-US" sz="2000" dirty="0"/>
              <a:t> </a:t>
            </a:r>
            <a:r>
              <a:rPr lang="en-US" sz="2000" dirty="0" err="1"/>
              <a:t>lưu</a:t>
            </a:r>
            <a:r>
              <a:rPr lang="en-US" sz="2000" dirty="0"/>
              <a:t> </a:t>
            </a:r>
            <a:r>
              <a:rPr lang="en-US" sz="2000" dirty="0" err="1"/>
              <a:t>trong</a:t>
            </a:r>
            <a:r>
              <a:rPr lang="en-US" sz="2000" dirty="0"/>
              <a:t> </a:t>
            </a:r>
            <a:r>
              <a:rPr lang="en-US" sz="2000" dirty="0" err="1"/>
              <a:t>một</a:t>
            </a:r>
            <a:r>
              <a:rPr lang="en-US" sz="2000" dirty="0"/>
              <a:t> </a:t>
            </a:r>
            <a:r>
              <a:rPr lang="en-US" sz="2000" dirty="0" err="1"/>
              <a:t>hàng</a:t>
            </a:r>
            <a:r>
              <a:rPr lang="en-US" sz="2000" dirty="0"/>
              <a:t> </a:t>
            </a:r>
            <a:r>
              <a:rPr lang="en-US" sz="2000" dirty="0" err="1"/>
              <a:t>đợi</a:t>
            </a:r>
            <a:r>
              <a:rPr lang="en-US" sz="2000" dirty="0"/>
              <a:t> </a:t>
            </a:r>
            <a:r>
              <a:rPr lang="en-US" sz="2000" dirty="0" err="1"/>
              <a:t>ưu</a:t>
            </a:r>
            <a:r>
              <a:rPr lang="en-US" sz="2000" dirty="0"/>
              <a:t> </a:t>
            </a:r>
            <a:r>
              <a:rPr lang="en-US" sz="2000" dirty="0" err="1"/>
              <a:t>tiên</a:t>
            </a:r>
            <a:r>
              <a:rPr lang="en-US" sz="2000" dirty="0"/>
              <a:t> (priority queue). </a:t>
            </a:r>
            <a:r>
              <a:rPr lang="en-US" sz="2000" dirty="0" err="1"/>
              <a:t>Thứ</a:t>
            </a:r>
            <a:r>
              <a:rPr lang="en-US" sz="2000" dirty="0"/>
              <a:t> </a:t>
            </a:r>
            <a:r>
              <a:rPr lang="en-US" sz="2000" dirty="0" err="1"/>
              <a:t>tự</a:t>
            </a:r>
            <a:r>
              <a:rPr lang="en-US" sz="2000" dirty="0"/>
              <a:t> </a:t>
            </a:r>
            <a:r>
              <a:rPr lang="en-US" sz="2000" dirty="0" err="1"/>
              <a:t>ưu</a:t>
            </a:r>
            <a:r>
              <a:rPr lang="en-US" sz="2000" dirty="0"/>
              <a:t> </a:t>
            </a:r>
            <a:r>
              <a:rPr lang="en-US" sz="2000" dirty="0" err="1"/>
              <a:t>tiên</a:t>
            </a:r>
            <a:r>
              <a:rPr lang="en-US" sz="2000" dirty="0"/>
              <a:t> </a:t>
            </a:r>
            <a:r>
              <a:rPr lang="en-US" sz="2000" dirty="0" err="1"/>
              <a:t>gán</a:t>
            </a:r>
            <a:r>
              <a:rPr lang="en-US" sz="2000" dirty="0"/>
              <a:t> </a:t>
            </a:r>
            <a:r>
              <a:rPr lang="en-US" sz="2000" dirty="0" err="1"/>
              <a:t>cho</a:t>
            </a:r>
            <a:r>
              <a:rPr lang="en-US" sz="2000" dirty="0"/>
              <a:t> </a:t>
            </a:r>
            <a:r>
              <a:rPr lang="en-US" sz="2000" dirty="0" err="1"/>
              <a:t>một</a:t>
            </a:r>
            <a:r>
              <a:rPr lang="en-US" sz="2000" dirty="0"/>
              <a:t> </a:t>
            </a:r>
            <a:r>
              <a:rPr lang="en-US" sz="2000" dirty="0" err="1"/>
              <a:t>đường</a:t>
            </a:r>
            <a:r>
              <a:rPr lang="en-US" sz="2000" dirty="0"/>
              <a:t> </a:t>
            </a:r>
            <a:r>
              <a:rPr lang="en-US" sz="2000" dirty="0" err="1"/>
              <a:t>đi</a:t>
            </a:r>
            <a:r>
              <a:rPr lang="en-US" sz="2000" dirty="0"/>
              <a:t> x </a:t>
            </a:r>
            <a:r>
              <a:rPr lang="en-US" sz="2000" dirty="0" err="1"/>
              <a:t>được</a:t>
            </a:r>
            <a:r>
              <a:rPr lang="en-US" sz="2000" dirty="0"/>
              <a:t> </a:t>
            </a:r>
            <a:r>
              <a:rPr lang="en-US" sz="2000" dirty="0" err="1"/>
              <a:t>quyết</a:t>
            </a:r>
            <a:r>
              <a:rPr lang="en-US" sz="2000" dirty="0"/>
              <a:t> </a:t>
            </a:r>
            <a:r>
              <a:rPr lang="en-US" sz="2000" dirty="0" err="1"/>
              <a:t>định</a:t>
            </a:r>
            <a:r>
              <a:rPr lang="en-US" sz="2000" dirty="0"/>
              <a:t> </a:t>
            </a:r>
            <a:r>
              <a:rPr lang="en-US" sz="2000" dirty="0" err="1"/>
              <a:t>bởi</a:t>
            </a:r>
            <a:r>
              <a:rPr lang="en-US" sz="2000" dirty="0"/>
              <a:t> </a:t>
            </a:r>
            <a:r>
              <a:rPr lang="en-US" sz="2000" dirty="0" err="1"/>
              <a:t>hàm</a:t>
            </a:r>
            <a:r>
              <a:rPr lang="en-US" sz="2000" dirty="0"/>
              <a:t> f(x) = g(x) + h(x). </a:t>
            </a:r>
          </a:p>
          <a:p>
            <a:r>
              <a:rPr lang="en-US" sz="2000" dirty="0" err="1"/>
              <a:t>Trong</a:t>
            </a:r>
            <a:r>
              <a:rPr lang="en-US" sz="2000" dirty="0"/>
              <a:t> </a:t>
            </a:r>
            <a:r>
              <a:rPr lang="en-US" sz="2000" dirty="0" err="1"/>
              <a:t>đó</a:t>
            </a:r>
            <a:r>
              <a:rPr lang="en-US" sz="2000" dirty="0"/>
              <a:t> g(x) </a:t>
            </a:r>
            <a:r>
              <a:rPr lang="en-US" sz="2000" dirty="0" err="1"/>
              <a:t>là</a:t>
            </a:r>
            <a:r>
              <a:rPr lang="en-US" sz="2000" dirty="0"/>
              <a:t> chi </a:t>
            </a:r>
            <a:r>
              <a:rPr lang="en-US" sz="2000" dirty="0" err="1"/>
              <a:t>phí</a:t>
            </a:r>
            <a:r>
              <a:rPr lang="en-US" sz="2000" dirty="0"/>
              <a:t> </a:t>
            </a:r>
            <a:r>
              <a:rPr lang="en-US" sz="2000" dirty="0" err="1"/>
              <a:t>đường</a:t>
            </a:r>
            <a:r>
              <a:rPr lang="en-US" sz="2000" dirty="0"/>
              <a:t> </a:t>
            </a:r>
            <a:r>
              <a:rPr lang="en-US" sz="2000" dirty="0" err="1"/>
              <a:t>đi</a:t>
            </a:r>
            <a:r>
              <a:rPr lang="en-US" sz="2000" dirty="0"/>
              <a:t> </a:t>
            </a:r>
            <a:r>
              <a:rPr lang="en-US" sz="2000" dirty="0" err="1"/>
              <a:t>đến</a:t>
            </a:r>
            <a:r>
              <a:rPr lang="en-US" sz="2000" dirty="0"/>
              <a:t> </a:t>
            </a:r>
            <a:r>
              <a:rPr lang="en-US" sz="2000" dirty="0" err="1"/>
              <a:t>hiện</a:t>
            </a:r>
            <a:r>
              <a:rPr lang="en-US" sz="2000" dirty="0"/>
              <a:t> </a:t>
            </a:r>
            <a:r>
              <a:rPr lang="en-US" sz="2000" dirty="0" err="1"/>
              <a:t>tại</a:t>
            </a:r>
            <a:r>
              <a:rPr lang="en-US" sz="2000" dirty="0"/>
              <a:t>, h(x) </a:t>
            </a:r>
            <a:r>
              <a:rPr lang="en-US" sz="2000" dirty="0" err="1"/>
              <a:t>là</a:t>
            </a:r>
            <a:r>
              <a:rPr lang="en-US" sz="2000" dirty="0"/>
              <a:t> </a:t>
            </a:r>
            <a:r>
              <a:rPr lang="en-US" sz="2000" dirty="0" err="1"/>
              <a:t>khoảng</a:t>
            </a:r>
            <a:r>
              <a:rPr lang="en-US" sz="2000" dirty="0"/>
              <a:t> </a:t>
            </a:r>
            <a:r>
              <a:rPr lang="en-US" sz="2000" dirty="0" err="1"/>
              <a:t>cách</a:t>
            </a:r>
            <a:r>
              <a:rPr lang="en-US" sz="2000" dirty="0"/>
              <a:t> </a:t>
            </a:r>
            <a:r>
              <a:rPr lang="en-US" sz="2000" dirty="0" err="1"/>
              <a:t>từ</a:t>
            </a:r>
            <a:r>
              <a:rPr lang="en-US" sz="2000" dirty="0"/>
              <a:t> </a:t>
            </a:r>
            <a:r>
              <a:rPr lang="en-US" sz="2000" dirty="0" err="1"/>
              <a:t>điểm</a:t>
            </a:r>
            <a:r>
              <a:rPr lang="en-US" sz="2000" dirty="0"/>
              <a:t> </a:t>
            </a:r>
            <a:r>
              <a:rPr lang="en-US" sz="2000" dirty="0" err="1"/>
              <a:t>hiện</a:t>
            </a:r>
            <a:r>
              <a:rPr lang="en-US" sz="2000" dirty="0"/>
              <a:t> </a:t>
            </a:r>
            <a:r>
              <a:rPr lang="en-US" sz="2000" dirty="0" err="1"/>
              <a:t>tại</a:t>
            </a:r>
            <a:r>
              <a:rPr lang="en-US" sz="2000" dirty="0"/>
              <a:t> </a:t>
            </a:r>
            <a:r>
              <a:rPr lang="en-US" sz="2000" dirty="0" err="1"/>
              <a:t>tới</a:t>
            </a:r>
            <a:r>
              <a:rPr lang="en-US" sz="2000" dirty="0"/>
              <a:t> </a:t>
            </a:r>
            <a:r>
              <a:rPr lang="en-US" sz="2000" dirty="0" err="1"/>
              <a:t>đích</a:t>
            </a:r>
            <a:r>
              <a:rPr lang="en-US" sz="2000" dirty="0"/>
              <a:t>.</a:t>
            </a:r>
          </a:p>
          <a:p>
            <a:r>
              <a:rPr lang="en-US" sz="2000" dirty="0" err="1"/>
              <a:t>Hàm</a:t>
            </a:r>
            <a:r>
              <a:rPr lang="en-US" sz="2000" dirty="0"/>
              <a:t> f(x) </a:t>
            </a:r>
            <a:r>
              <a:rPr lang="en-US" sz="2000" dirty="0" err="1"/>
              <a:t>càng</a:t>
            </a:r>
            <a:r>
              <a:rPr lang="en-US" sz="2000" dirty="0"/>
              <a:t> </a:t>
            </a:r>
            <a:r>
              <a:rPr lang="en-US" sz="2000" dirty="0" err="1"/>
              <a:t>thấp</a:t>
            </a:r>
            <a:r>
              <a:rPr lang="en-US" sz="2000" dirty="0"/>
              <a:t> </a:t>
            </a:r>
            <a:r>
              <a:rPr lang="en-US" sz="2000" dirty="0" err="1"/>
              <a:t>thì</a:t>
            </a:r>
            <a:r>
              <a:rPr lang="en-US" sz="2000" dirty="0"/>
              <a:t> x </a:t>
            </a:r>
            <a:r>
              <a:rPr lang="en-US" sz="2000" dirty="0" err="1"/>
              <a:t>có</a:t>
            </a:r>
            <a:r>
              <a:rPr lang="en-US" sz="2000" dirty="0"/>
              <a:t> </a:t>
            </a:r>
            <a:r>
              <a:rPr lang="en-US" sz="2000" dirty="0" err="1"/>
              <a:t>độ</a:t>
            </a:r>
            <a:r>
              <a:rPr lang="en-US" sz="2000" dirty="0"/>
              <a:t> </a:t>
            </a:r>
            <a:r>
              <a:rPr lang="en-US" sz="2000" dirty="0" err="1"/>
              <a:t>ưu</a:t>
            </a:r>
            <a:r>
              <a:rPr lang="en-US" sz="2000" dirty="0"/>
              <a:t> </a:t>
            </a:r>
            <a:r>
              <a:rPr lang="en-US" sz="2000" dirty="0" err="1"/>
              <a:t>tiên</a:t>
            </a:r>
            <a:r>
              <a:rPr lang="en-US" sz="2000" dirty="0"/>
              <a:t> </a:t>
            </a:r>
            <a:r>
              <a:rPr lang="en-US" sz="2000" dirty="0" err="1"/>
              <a:t>càng</a:t>
            </a:r>
            <a:r>
              <a:rPr lang="en-US" sz="2000" dirty="0"/>
              <a:t> </a:t>
            </a:r>
            <a:r>
              <a:rPr lang="en-US" sz="2000" dirty="0" err="1"/>
              <a:t>cao</a:t>
            </a:r>
            <a:r>
              <a:rPr lang="en-US" sz="2000" dirty="0"/>
              <a:t>.</a:t>
            </a:r>
          </a:p>
        </p:txBody>
      </p:sp>
    </p:spTree>
    <p:extLst>
      <p:ext uri="{BB962C8B-B14F-4D97-AF65-F5344CB8AC3E}">
        <p14:creationId xmlns:p14="http://schemas.microsoft.com/office/powerpoint/2010/main" val="12531635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err="1" smtClean="0">
                <a:latin typeface="Arial" charset="0"/>
                <a:cs typeface="Arial" charset="0"/>
              </a:rPr>
              <a:t>Mã</a:t>
            </a:r>
            <a:r>
              <a:rPr lang="en-US" altLang="en-US" dirty="0" smtClean="0">
                <a:latin typeface="Arial" charset="0"/>
                <a:cs typeface="Arial" charset="0"/>
              </a:rPr>
              <a:t> </a:t>
            </a:r>
            <a:r>
              <a:rPr lang="en-US" altLang="en-US" dirty="0" err="1" smtClean="0">
                <a:latin typeface="Arial" charset="0"/>
                <a:cs typeface="Arial" charset="0"/>
              </a:rPr>
              <a:t>giả</a:t>
            </a:r>
            <a:endParaRPr lang="en-US" altLang="en-US" dirty="0" smtClean="0">
              <a:latin typeface="Arial" charset="0"/>
              <a:cs typeface="Arial" charset="0"/>
            </a:endParaRPr>
          </a:p>
        </p:txBody>
      </p:sp>
      <p:sp>
        <p:nvSpPr>
          <p:cNvPr id="2" name="Content Placeholder 1"/>
          <p:cNvSpPr>
            <a:spLocks noGrp="1"/>
          </p:cNvSpPr>
          <p:nvPr>
            <p:ph idx="1"/>
          </p:nvPr>
        </p:nvSpPr>
        <p:spPr/>
        <p:txBody>
          <a:bodyPr/>
          <a:lstStyle/>
          <a:p>
            <a:pPr marL="0" indent="0">
              <a:buNone/>
            </a:pPr>
            <a:r>
              <a:rPr lang="vi-VN" sz="1200" dirty="0"/>
              <a:t>Initialize the open list</a:t>
            </a:r>
            <a:endParaRPr lang="en-US" sz="1200" dirty="0"/>
          </a:p>
          <a:p>
            <a:pPr marL="0" indent="0">
              <a:buNone/>
            </a:pPr>
            <a:r>
              <a:rPr lang="vi-VN" sz="1200" dirty="0"/>
              <a:t>initialize the closed list</a:t>
            </a:r>
            <a:endParaRPr lang="en-US" sz="1200" dirty="0"/>
          </a:p>
          <a:p>
            <a:pPr marL="0" indent="0">
              <a:buNone/>
            </a:pPr>
            <a:r>
              <a:rPr lang="vi-VN" sz="1200" dirty="0"/>
              <a:t>put the starting node on the open list (you can leave its f at zero</a:t>
            </a:r>
            <a:r>
              <a:rPr lang="vi-VN" sz="1200" dirty="0" smtClean="0"/>
              <a:t>)</a:t>
            </a:r>
          </a:p>
          <a:p>
            <a:pPr marL="0" indent="0">
              <a:buNone/>
            </a:pPr>
            <a:r>
              <a:rPr lang="en-US" sz="1200" dirty="0" smtClean="0"/>
              <a:t> </a:t>
            </a:r>
            <a:r>
              <a:rPr lang="vi-VN" sz="1200" dirty="0" smtClean="0"/>
              <a:t>while </a:t>
            </a:r>
            <a:r>
              <a:rPr lang="vi-VN" sz="1200" dirty="0"/>
              <a:t>the open list is not empty</a:t>
            </a:r>
            <a:endParaRPr lang="en-US" sz="1200" dirty="0"/>
          </a:p>
          <a:p>
            <a:pPr marL="0" indent="0">
              <a:buNone/>
            </a:pPr>
            <a:r>
              <a:rPr lang="vi-VN" sz="1200" dirty="0"/>
              <a:t>    find the node with the least f on the open list, call it "q"</a:t>
            </a:r>
            <a:endParaRPr lang="en-US" sz="1200" dirty="0"/>
          </a:p>
          <a:p>
            <a:pPr marL="0" indent="0">
              <a:buNone/>
            </a:pPr>
            <a:r>
              <a:rPr lang="vi-VN" sz="1200" dirty="0"/>
              <a:t>    pop q off the open list</a:t>
            </a:r>
            <a:endParaRPr lang="en-US" sz="1200" dirty="0"/>
          </a:p>
          <a:p>
            <a:pPr marL="0" indent="0">
              <a:buNone/>
            </a:pPr>
            <a:r>
              <a:rPr lang="vi-VN" sz="1200" dirty="0"/>
              <a:t>    generate q's 8 successors and set their parents to q</a:t>
            </a:r>
            <a:endParaRPr lang="en-US" sz="1200" dirty="0"/>
          </a:p>
          <a:p>
            <a:pPr marL="0" indent="0">
              <a:buNone/>
            </a:pPr>
            <a:r>
              <a:rPr lang="vi-VN" sz="1200" dirty="0"/>
              <a:t>    for each successor</a:t>
            </a:r>
            <a:endParaRPr lang="en-US" sz="1200" dirty="0"/>
          </a:p>
          <a:p>
            <a:pPr marL="0" indent="0">
              <a:buNone/>
            </a:pPr>
            <a:r>
              <a:rPr lang="vi-VN" sz="1200" dirty="0"/>
              <a:t>    	if successor is the goal, stop the search</a:t>
            </a:r>
            <a:endParaRPr lang="en-US" sz="1200" dirty="0"/>
          </a:p>
          <a:p>
            <a:pPr marL="0" indent="0">
              <a:buNone/>
            </a:pPr>
            <a:r>
              <a:rPr lang="vi-VN" sz="1200" dirty="0"/>
              <a:t>        successor.g = q.g + distance between successor and q</a:t>
            </a:r>
            <a:endParaRPr lang="en-US" sz="1200" dirty="0"/>
          </a:p>
          <a:p>
            <a:pPr marL="0" indent="0">
              <a:buNone/>
            </a:pPr>
            <a:r>
              <a:rPr lang="vi-VN" sz="1200" dirty="0"/>
              <a:t>        successor.h = distance from goal to successor</a:t>
            </a:r>
            <a:endParaRPr lang="en-US" sz="1200" dirty="0"/>
          </a:p>
          <a:p>
            <a:pPr marL="0" indent="0">
              <a:buNone/>
            </a:pPr>
            <a:r>
              <a:rPr lang="vi-VN" sz="1200" dirty="0"/>
              <a:t>        successor.f = successor.g + successor.h</a:t>
            </a:r>
            <a:endParaRPr lang="en-US" sz="1200" dirty="0"/>
          </a:p>
          <a:p>
            <a:pPr marL="0" indent="0">
              <a:buNone/>
            </a:pPr>
            <a:r>
              <a:rPr lang="vi-VN" sz="1200" dirty="0"/>
              <a:t> </a:t>
            </a:r>
            <a:endParaRPr lang="en-US" sz="1200" dirty="0"/>
          </a:p>
          <a:p>
            <a:pPr marL="0" indent="0">
              <a:buNone/>
            </a:pPr>
            <a:r>
              <a:rPr lang="vi-VN" sz="1200" dirty="0"/>
              <a:t>        if a node with the same position as successor is in the OPEN list \</a:t>
            </a:r>
            <a:endParaRPr lang="en-US" sz="1200" dirty="0"/>
          </a:p>
          <a:p>
            <a:pPr marL="0" indent="0">
              <a:buNone/>
            </a:pPr>
            <a:r>
              <a:rPr lang="vi-VN" sz="1200" dirty="0"/>
              <a:t>            which has a lower f than successor, skip this successor</a:t>
            </a:r>
            <a:endParaRPr lang="en-US" sz="1200" dirty="0"/>
          </a:p>
          <a:p>
            <a:pPr marL="0" indent="0">
              <a:buNone/>
            </a:pPr>
            <a:r>
              <a:rPr lang="vi-VN" sz="1200" dirty="0"/>
              <a:t>        if a node with the same position as successor is in the CLOSED list \ </a:t>
            </a:r>
            <a:endParaRPr lang="en-US" sz="1200" dirty="0"/>
          </a:p>
          <a:p>
            <a:pPr marL="0" indent="0">
              <a:buNone/>
            </a:pPr>
            <a:r>
              <a:rPr lang="vi-VN" sz="1200" dirty="0"/>
              <a:t>            which has a lower f than successor, skip this successor</a:t>
            </a:r>
            <a:endParaRPr lang="en-US" sz="1200" dirty="0"/>
          </a:p>
          <a:p>
            <a:pPr marL="0" indent="0">
              <a:buNone/>
            </a:pPr>
            <a:r>
              <a:rPr lang="vi-VN" sz="1200" dirty="0"/>
              <a:t>        otherwise, add the node to the open list</a:t>
            </a:r>
            <a:endParaRPr lang="en-US" sz="1200" dirty="0"/>
          </a:p>
          <a:p>
            <a:pPr marL="0" indent="0">
              <a:buNone/>
            </a:pPr>
            <a:r>
              <a:rPr lang="vi-VN" sz="1200" dirty="0"/>
              <a:t>    end</a:t>
            </a:r>
            <a:endParaRPr lang="en-US" sz="1200" dirty="0"/>
          </a:p>
          <a:p>
            <a:pPr marL="0" indent="0">
              <a:buNone/>
            </a:pPr>
            <a:r>
              <a:rPr lang="vi-VN" sz="1200" dirty="0"/>
              <a:t>    push q on the closed list</a:t>
            </a:r>
            <a:endParaRPr lang="en-US" sz="1200" dirty="0"/>
          </a:p>
          <a:p>
            <a:pPr marL="0" indent="0">
              <a:buNone/>
            </a:pPr>
            <a:r>
              <a:rPr lang="vi-VN" sz="1200" dirty="0"/>
              <a:t>end</a:t>
            </a:r>
            <a:endParaRPr lang="en-US" sz="1200" dirty="0"/>
          </a:p>
        </p:txBody>
      </p:sp>
    </p:spTree>
    <p:extLst>
      <p:ext uri="{BB962C8B-B14F-4D97-AF65-F5344CB8AC3E}">
        <p14:creationId xmlns:p14="http://schemas.microsoft.com/office/powerpoint/2010/main" val="7354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err="1" smtClean="0">
                <a:latin typeface="Arial" charset="0"/>
                <a:cs typeface="Arial" charset="0"/>
              </a:rPr>
              <a:t>Thuật</a:t>
            </a:r>
            <a:r>
              <a:rPr lang="en-US" altLang="en-US" dirty="0" smtClean="0">
                <a:latin typeface="Arial" charset="0"/>
                <a:cs typeface="Arial" charset="0"/>
              </a:rPr>
              <a:t> </a:t>
            </a:r>
            <a:r>
              <a:rPr lang="en-US" altLang="en-US" dirty="0" err="1" smtClean="0">
                <a:latin typeface="Arial" charset="0"/>
                <a:cs typeface="Arial" charset="0"/>
              </a:rPr>
              <a:t>toán</a:t>
            </a:r>
            <a:r>
              <a:rPr lang="en-US" altLang="en-US" dirty="0" smtClean="0">
                <a:latin typeface="Arial" charset="0"/>
                <a:cs typeface="Arial" charset="0"/>
              </a:rPr>
              <a:t> A*</a:t>
            </a:r>
          </a:p>
        </p:txBody>
      </p:sp>
      <p:sp>
        <p:nvSpPr>
          <p:cNvPr id="2" name="Content Placeholder 1"/>
          <p:cNvSpPr>
            <a:spLocks noGrp="1"/>
          </p:cNvSpPr>
          <p:nvPr>
            <p:ph idx="1"/>
          </p:nvPr>
        </p:nvSpPr>
        <p:spPr/>
        <p:txBody>
          <a:bodyPr/>
          <a:lstStyle/>
          <a:p>
            <a:r>
              <a:rPr lang="vi-VN" sz="2000" dirty="0"/>
              <a:t>Trong trường hợp bản đồ không có vật cản A* nhanh như Best First </a:t>
            </a:r>
            <a:r>
              <a:rPr lang="vi-VN" sz="2000" dirty="0" smtClean="0"/>
              <a:t>Search</a:t>
            </a:r>
          </a:p>
          <a:p>
            <a:endParaRPr lang="en-US" sz="2000" dirty="0"/>
          </a:p>
        </p:txBody>
      </p:sp>
    </p:spTree>
    <p:extLst>
      <p:ext uri="{BB962C8B-B14F-4D97-AF65-F5344CB8AC3E}">
        <p14:creationId xmlns:p14="http://schemas.microsoft.com/office/powerpoint/2010/main" val="262234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smtClean="0">
                <a:latin typeface="Arial" charset="0"/>
                <a:cs typeface="Arial" charset="0"/>
              </a:rPr>
              <a:t>A* without obstacle</a:t>
            </a:r>
          </a:p>
        </p:txBody>
      </p:sp>
      <p:pic>
        <p:nvPicPr>
          <p:cNvPr id="4" name="astarwoobs.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281113"/>
            <a:ext cx="8229600" cy="4592637"/>
          </a:xfrm>
        </p:spPr>
      </p:pic>
    </p:spTree>
    <p:extLst>
      <p:ext uri="{BB962C8B-B14F-4D97-AF65-F5344CB8AC3E}">
        <p14:creationId xmlns:p14="http://schemas.microsoft.com/office/powerpoint/2010/main" val="9501604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err="1" smtClean="0">
                <a:latin typeface="Arial" charset="0"/>
                <a:cs typeface="Arial" charset="0"/>
              </a:rPr>
              <a:t>Thuật</a:t>
            </a:r>
            <a:r>
              <a:rPr lang="en-US" altLang="en-US" dirty="0" smtClean="0">
                <a:latin typeface="Arial" charset="0"/>
                <a:cs typeface="Arial" charset="0"/>
              </a:rPr>
              <a:t> </a:t>
            </a:r>
            <a:r>
              <a:rPr lang="en-US" altLang="en-US" dirty="0" err="1" smtClean="0">
                <a:latin typeface="Arial" charset="0"/>
                <a:cs typeface="Arial" charset="0"/>
              </a:rPr>
              <a:t>toán</a:t>
            </a:r>
            <a:r>
              <a:rPr lang="en-US" altLang="en-US" dirty="0" smtClean="0">
                <a:latin typeface="Arial" charset="0"/>
                <a:cs typeface="Arial" charset="0"/>
              </a:rPr>
              <a:t> A*</a:t>
            </a:r>
          </a:p>
        </p:txBody>
      </p:sp>
      <p:sp>
        <p:nvSpPr>
          <p:cNvPr id="2" name="Content Placeholder 1"/>
          <p:cNvSpPr>
            <a:spLocks noGrp="1"/>
          </p:cNvSpPr>
          <p:nvPr>
            <p:ph idx="1"/>
          </p:nvPr>
        </p:nvSpPr>
        <p:spPr/>
        <p:txBody>
          <a:bodyPr/>
          <a:lstStyle/>
          <a:p>
            <a:r>
              <a:rPr lang="vi-VN" sz="2000" dirty="0"/>
              <a:t>Trong trường hợp bản đồ có vật cản A* tốn ít chi phí hơn Dijkstra’s nhưng vẫn trả về đường ngắn nhất.</a:t>
            </a:r>
            <a:endParaRPr lang="en-US" sz="2000" dirty="0"/>
          </a:p>
        </p:txBody>
      </p:sp>
    </p:spTree>
    <p:extLst>
      <p:ext uri="{BB962C8B-B14F-4D97-AF65-F5344CB8AC3E}">
        <p14:creationId xmlns:p14="http://schemas.microsoft.com/office/powerpoint/2010/main" val="19442118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smtClean="0">
                <a:latin typeface="Arial" charset="0"/>
                <a:cs typeface="Arial" charset="0"/>
              </a:rPr>
              <a:t>A* with obstacle</a:t>
            </a:r>
          </a:p>
        </p:txBody>
      </p:sp>
      <p:pic>
        <p:nvPicPr>
          <p:cNvPr id="3" name="astartwithobs.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273175"/>
            <a:ext cx="8229600" cy="4606925"/>
          </a:xfrm>
        </p:spPr>
      </p:pic>
    </p:spTree>
    <p:extLst>
      <p:ext uri="{BB962C8B-B14F-4D97-AF65-F5344CB8AC3E}">
        <p14:creationId xmlns:p14="http://schemas.microsoft.com/office/powerpoint/2010/main" val="4543735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377950" y="42863"/>
            <a:ext cx="7308850" cy="966787"/>
          </a:xfrm>
        </p:spPr>
        <p:txBody>
          <a:bodyPr/>
          <a:lstStyle/>
          <a:p>
            <a:r>
              <a:rPr lang="en-US" altLang="en-US" dirty="0" err="1">
                <a:latin typeface="Arial" charset="0"/>
                <a:cs typeface="Arial" charset="0"/>
              </a:rPr>
              <a:t>Tổng</a:t>
            </a:r>
            <a:r>
              <a:rPr lang="en-US" altLang="en-US" dirty="0">
                <a:latin typeface="Arial" charset="0"/>
                <a:cs typeface="Arial" charset="0"/>
              </a:rPr>
              <a:t> </a:t>
            </a:r>
            <a:r>
              <a:rPr lang="en-US" altLang="en-US" dirty="0" err="1">
                <a:latin typeface="Arial" charset="0"/>
                <a:cs typeface="Arial" charset="0"/>
              </a:rPr>
              <a:t>Kết</a:t>
            </a:r>
            <a:endParaRPr lang="en-US" altLang="en-US" dirty="0" smtClean="0">
              <a:latin typeface="Arial" charset="0"/>
              <a:cs typeface="Arial" charset="0"/>
            </a:endParaRPr>
          </a:p>
        </p:txBody>
      </p:sp>
      <p:sp>
        <p:nvSpPr>
          <p:cNvPr id="3" name="Content Placeholder 2"/>
          <p:cNvSpPr>
            <a:spLocks noGrp="1"/>
          </p:cNvSpPr>
          <p:nvPr>
            <p:ph idx="1"/>
          </p:nvPr>
        </p:nvSpPr>
        <p:spPr>
          <a:xfrm>
            <a:off x="457200" y="1204913"/>
            <a:ext cx="8229600" cy="4745037"/>
          </a:xfrm>
        </p:spPr>
        <p:txBody>
          <a:bodyPr/>
          <a:lstStyle/>
          <a:p>
            <a:r>
              <a:rPr lang="en-US" dirty="0" smtClean="0"/>
              <a:t>Qua </a:t>
            </a:r>
            <a:r>
              <a:rPr lang="en-US" dirty="0" err="1"/>
              <a:t>đề</a:t>
            </a:r>
            <a:r>
              <a:rPr lang="en-US" dirty="0"/>
              <a:t> </a:t>
            </a:r>
            <a:r>
              <a:rPr lang="en-US" dirty="0" err="1"/>
              <a:t>tài</a:t>
            </a:r>
            <a:r>
              <a:rPr lang="en-US" dirty="0"/>
              <a:t> </a:t>
            </a:r>
            <a:r>
              <a:rPr lang="en-US" dirty="0" err="1"/>
              <a:t>này</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thấy</a:t>
            </a:r>
            <a:r>
              <a:rPr lang="en-US" dirty="0"/>
              <a:t> A* </a:t>
            </a:r>
            <a:r>
              <a:rPr lang="en-US" dirty="0" err="1"/>
              <a:t>mang</a:t>
            </a:r>
            <a:r>
              <a:rPr lang="en-US" dirty="0"/>
              <a:t> </a:t>
            </a:r>
            <a:r>
              <a:rPr lang="en-US" dirty="0" err="1"/>
              <a:t>đầy</a:t>
            </a:r>
            <a:r>
              <a:rPr lang="en-US" dirty="0"/>
              <a:t> </a:t>
            </a:r>
            <a:r>
              <a:rPr lang="en-US" dirty="0" err="1"/>
              <a:t>đủ</a:t>
            </a:r>
            <a:r>
              <a:rPr lang="en-US" dirty="0"/>
              <a:t> </a:t>
            </a:r>
            <a:r>
              <a:rPr lang="en-US" dirty="0" err="1"/>
              <a:t>các</a:t>
            </a:r>
            <a:r>
              <a:rPr lang="en-US" dirty="0"/>
              <a:t> </a:t>
            </a:r>
            <a:r>
              <a:rPr lang="en-US" dirty="0" err="1"/>
              <a:t>ưu</a:t>
            </a:r>
            <a:r>
              <a:rPr lang="en-US" dirty="0"/>
              <a:t> </a:t>
            </a:r>
            <a:r>
              <a:rPr lang="en-US" dirty="0" err="1"/>
              <a:t>điểm</a:t>
            </a:r>
            <a:r>
              <a:rPr lang="en-US" dirty="0"/>
              <a:t> </a:t>
            </a:r>
            <a:r>
              <a:rPr lang="en-US" dirty="0" err="1"/>
              <a:t>của</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đường</a:t>
            </a:r>
            <a:r>
              <a:rPr lang="en-US" dirty="0"/>
              <a:t> </a:t>
            </a:r>
            <a:r>
              <a:rPr lang="en-US" dirty="0" err="1"/>
              <a:t>đi</a:t>
            </a:r>
            <a:r>
              <a:rPr lang="en-US" dirty="0"/>
              <a:t> </a:t>
            </a:r>
            <a:r>
              <a:rPr lang="en-US" dirty="0" err="1"/>
              <a:t>trên</a:t>
            </a:r>
            <a:r>
              <a:rPr lang="en-US" dirty="0"/>
              <a:t> </a:t>
            </a:r>
            <a:r>
              <a:rPr lang="en-US" dirty="0" err="1"/>
              <a:t>đồ</a:t>
            </a:r>
            <a:r>
              <a:rPr lang="en-US" dirty="0"/>
              <a:t> </a:t>
            </a:r>
            <a:r>
              <a:rPr lang="en-US" dirty="0" err="1"/>
              <a:t>thị</a:t>
            </a:r>
            <a:r>
              <a:rPr lang="en-US" dirty="0"/>
              <a:t> </a:t>
            </a:r>
            <a:r>
              <a:rPr lang="en-US" dirty="0" err="1"/>
              <a:t>nên</a:t>
            </a:r>
            <a:r>
              <a:rPr lang="en-US" dirty="0"/>
              <a:t> </a:t>
            </a:r>
            <a:r>
              <a:rPr lang="en-US" dirty="0" err="1"/>
              <a:t>nó</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rộng</a:t>
            </a:r>
            <a:r>
              <a:rPr lang="en-US" dirty="0"/>
              <a:t> </a:t>
            </a:r>
            <a:r>
              <a:rPr lang="en-US" dirty="0" err="1"/>
              <a:t>rãi</a:t>
            </a:r>
            <a:r>
              <a:rPr lang="en-US" dirty="0"/>
              <a:t> </a:t>
            </a:r>
            <a:r>
              <a:rPr lang="en-US" dirty="0" err="1"/>
              <a:t>đặc</a:t>
            </a:r>
            <a:r>
              <a:rPr lang="en-US" dirty="0"/>
              <a:t> </a:t>
            </a:r>
            <a:r>
              <a:rPr lang="en-US" dirty="0" err="1"/>
              <a:t>biệt</a:t>
            </a:r>
            <a:r>
              <a:rPr lang="en-US" dirty="0"/>
              <a:t> </a:t>
            </a:r>
            <a:r>
              <a:rPr lang="en-US" dirty="0" err="1"/>
              <a:t>trong</a:t>
            </a:r>
            <a:r>
              <a:rPr lang="en-US" dirty="0"/>
              <a:t> </a:t>
            </a:r>
            <a:r>
              <a:rPr lang="en-US" dirty="0" err="1"/>
              <a:t>phát</a:t>
            </a:r>
            <a:r>
              <a:rPr lang="en-US" dirty="0"/>
              <a:t> </a:t>
            </a:r>
            <a:r>
              <a:rPr lang="en-US" dirty="0" err="1"/>
              <a:t>triển</a:t>
            </a:r>
            <a:r>
              <a:rPr lang="en-US" dirty="0"/>
              <a:t> game</a:t>
            </a:r>
            <a:r>
              <a:rPr lang="en-US" dirty="0" smtClean="0"/>
              <a:t>.</a:t>
            </a:r>
          </a:p>
          <a:p>
            <a:r>
              <a:rPr lang="en-US" dirty="0" err="1" smtClean="0"/>
              <a:t>Một</a:t>
            </a:r>
            <a:r>
              <a:rPr lang="en-US" dirty="0" smtClean="0"/>
              <a:t> </a:t>
            </a:r>
            <a:r>
              <a:rPr lang="en-US" dirty="0" err="1" smtClean="0"/>
              <a:t>số</a:t>
            </a:r>
            <a:r>
              <a:rPr lang="en-US" dirty="0" smtClean="0"/>
              <a:t> game </a:t>
            </a:r>
            <a:r>
              <a:rPr lang="en-US" dirty="0" err="1" smtClean="0"/>
              <a:t>sử</a:t>
            </a:r>
            <a:r>
              <a:rPr lang="en-US" dirty="0" smtClean="0"/>
              <a:t> </a:t>
            </a:r>
            <a:r>
              <a:rPr lang="en-US" dirty="0" err="1" smtClean="0"/>
              <a:t>dụng</a:t>
            </a:r>
            <a:r>
              <a:rPr lang="en-US" dirty="0" smtClean="0"/>
              <a:t> A*: Pacman, </a:t>
            </a:r>
            <a:r>
              <a:rPr lang="en-US" dirty="0" err="1" smtClean="0"/>
              <a:t>Warcaft</a:t>
            </a:r>
            <a:r>
              <a:rPr lang="en-US" dirty="0" smtClean="0"/>
              <a:t>, Bomber man, </a:t>
            </a:r>
            <a:r>
              <a:rPr lang="mr-IN" dirty="0" smtClean="0"/>
              <a:t>…</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377950" y="42863"/>
            <a:ext cx="7308850" cy="966787"/>
          </a:xfrm>
        </p:spPr>
        <p:txBody>
          <a:bodyPr/>
          <a:lstStyle/>
          <a:p>
            <a:r>
              <a:rPr lang="en-US" altLang="en-US" dirty="0" err="1" smtClean="0">
                <a:latin typeface="Arial" charset="0"/>
                <a:cs typeface="Arial" charset="0"/>
              </a:rPr>
              <a:t>Tài</a:t>
            </a:r>
            <a:r>
              <a:rPr lang="en-US" altLang="en-US" dirty="0" smtClean="0">
                <a:latin typeface="Arial" charset="0"/>
                <a:cs typeface="Arial" charset="0"/>
              </a:rPr>
              <a:t> </a:t>
            </a:r>
            <a:r>
              <a:rPr lang="en-US" altLang="en-US" dirty="0" err="1" smtClean="0">
                <a:latin typeface="Arial" charset="0"/>
                <a:cs typeface="Arial" charset="0"/>
              </a:rPr>
              <a:t>Liệu</a:t>
            </a:r>
            <a:r>
              <a:rPr lang="en-US" altLang="en-US" dirty="0" smtClean="0">
                <a:latin typeface="Arial" charset="0"/>
                <a:cs typeface="Arial" charset="0"/>
              </a:rPr>
              <a:t> </a:t>
            </a:r>
            <a:r>
              <a:rPr lang="en-US" altLang="en-US" dirty="0" err="1" smtClean="0">
                <a:latin typeface="Arial" charset="0"/>
                <a:cs typeface="Arial" charset="0"/>
              </a:rPr>
              <a:t>Tham</a:t>
            </a:r>
            <a:r>
              <a:rPr lang="en-US" altLang="en-US" dirty="0" smtClean="0">
                <a:latin typeface="Arial" charset="0"/>
                <a:cs typeface="Arial" charset="0"/>
              </a:rPr>
              <a:t> </a:t>
            </a:r>
            <a:r>
              <a:rPr lang="en-US" altLang="en-US" dirty="0" err="1" smtClean="0">
                <a:latin typeface="Arial" charset="0"/>
                <a:cs typeface="Arial" charset="0"/>
              </a:rPr>
              <a:t>Khảo</a:t>
            </a:r>
            <a:endParaRPr lang="en-US" altLang="en-US" dirty="0" smtClean="0">
              <a:latin typeface="Arial" charset="0"/>
              <a:cs typeface="Arial" charset="0"/>
            </a:endParaRPr>
          </a:p>
        </p:txBody>
      </p:sp>
      <p:sp>
        <p:nvSpPr>
          <p:cNvPr id="3" name="Content Placeholder 2"/>
          <p:cNvSpPr>
            <a:spLocks noGrp="1"/>
          </p:cNvSpPr>
          <p:nvPr>
            <p:ph idx="1"/>
          </p:nvPr>
        </p:nvSpPr>
        <p:spPr>
          <a:xfrm>
            <a:off x="457200" y="1204913"/>
            <a:ext cx="8229600" cy="4745037"/>
          </a:xfrm>
        </p:spPr>
        <p:txBody>
          <a:bodyPr/>
          <a:lstStyle/>
          <a:p>
            <a:pPr>
              <a:defRPr/>
            </a:pPr>
            <a:r>
              <a:rPr lang="en-US" dirty="0">
                <a:hlinkClick r:id="rId2"/>
              </a:rPr>
              <a:t>http://web.mit.edu/eranki/www/tutorials/search</a:t>
            </a:r>
            <a:r>
              <a:rPr lang="en-US" dirty="0" smtClean="0">
                <a:hlinkClick r:id="rId2"/>
              </a:rPr>
              <a:t>/</a:t>
            </a:r>
            <a:endParaRPr lang="en-US" dirty="0" smtClean="0"/>
          </a:p>
          <a:p>
            <a:pPr>
              <a:defRPr/>
            </a:pPr>
            <a:r>
              <a:rPr lang="en-US" dirty="0">
                <a:hlinkClick r:id="rId3"/>
              </a:rPr>
              <a:t>http://doc.mapeditor.org/manual/introduction</a:t>
            </a:r>
            <a:r>
              <a:rPr lang="en-US" dirty="0" smtClean="0">
                <a:hlinkClick r:id="rId3"/>
              </a:rPr>
              <a:t>/</a:t>
            </a:r>
            <a:endParaRPr lang="en-US" dirty="0" smtClean="0"/>
          </a:p>
          <a:p>
            <a:pPr>
              <a:defRPr/>
            </a:pPr>
            <a:r>
              <a:rPr lang="en-US" dirty="0">
                <a:hlinkClick r:id="rId4"/>
              </a:rPr>
              <a:t>http://</a:t>
            </a:r>
            <a:r>
              <a:rPr lang="en-US" dirty="0" smtClean="0">
                <a:hlinkClick r:id="rId4"/>
              </a:rPr>
              <a:t>www.cocos2d-x.org/docs/static-pages/programmers-guide.html</a:t>
            </a:r>
            <a:endParaRPr lang="en-US" dirty="0" smtClean="0"/>
          </a:p>
        </p:txBody>
      </p:sp>
    </p:spTree>
    <p:extLst>
      <p:ext uri="{BB962C8B-B14F-4D97-AF65-F5344CB8AC3E}">
        <p14:creationId xmlns:p14="http://schemas.microsoft.com/office/powerpoint/2010/main" val="10033439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Mã</a:t>
            </a:r>
            <a:r>
              <a:rPr lang="en-US" dirty="0" smtClean="0"/>
              <a:t> </a:t>
            </a:r>
            <a:r>
              <a:rPr lang="en-US" dirty="0" err="1" smtClean="0"/>
              <a:t>Nguồn</a:t>
            </a:r>
            <a:endParaRPr lang="en-US" dirty="0"/>
          </a:p>
        </p:txBody>
      </p:sp>
      <p:sp>
        <p:nvSpPr>
          <p:cNvPr id="3" name="Content Placeholder 2"/>
          <p:cNvSpPr>
            <a:spLocks noGrp="1"/>
          </p:cNvSpPr>
          <p:nvPr>
            <p:ph idx="1"/>
          </p:nvPr>
        </p:nvSpPr>
        <p:spPr/>
        <p:txBody>
          <a:bodyPr/>
          <a:lstStyle/>
          <a:p>
            <a:r>
              <a:rPr lang="en-US" dirty="0" err="1" smtClean="0"/>
              <a:t>Github:</a:t>
            </a:r>
            <a:r>
              <a:rPr lang="en-US" dirty="0" err="1" smtClean="0">
                <a:hlinkClick r:id="rId3"/>
              </a:rPr>
              <a:t>https</a:t>
            </a:r>
            <a:r>
              <a:rPr lang="en-US" dirty="0">
                <a:hlinkClick r:id="rId3"/>
              </a:rPr>
              <a:t>://</a:t>
            </a:r>
            <a:r>
              <a:rPr lang="en-US" dirty="0" smtClean="0">
                <a:hlinkClick r:id="rId3"/>
              </a:rPr>
              <a:t>github.com/tienthanh1993/DemoAStar</a:t>
            </a:r>
            <a:endParaRPr lang="en-US" dirty="0" smtClean="0"/>
          </a:p>
          <a:p>
            <a:r>
              <a:rPr lang="en-US" dirty="0" smtClean="0"/>
              <a:t>Game Framework: </a:t>
            </a:r>
            <a:r>
              <a:rPr lang="en-US" dirty="0" smtClean="0">
                <a:hlinkClick r:id="rId4"/>
              </a:rPr>
              <a:t>http</a:t>
            </a:r>
            <a:r>
              <a:rPr lang="en-US" dirty="0">
                <a:hlinkClick r:id="rId4"/>
              </a:rPr>
              <a:t>://</a:t>
            </a:r>
            <a:r>
              <a:rPr lang="en-US" dirty="0" smtClean="0">
                <a:hlinkClick r:id="rId4"/>
              </a:rPr>
              <a:t>cocos2d-x.org</a:t>
            </a:r>
            <a:endParaRPr lang="en-US" dirty="0"/>
          </a:p>
          <a:p>
            <a:r>
              <a:rPr lang="en-US" dirty="0"/>
              <a:t>Map Editor: </a:t>
            </a:r>
            <a:r>
              <a:rPr lang="en-US" dirty="0">
                <a:hlinkClick r:id="rId5"/>
              </a:rPr>
              <a:t>http://www.mapeditor.org</a:t>
            </a:r>
            <a:r>
              <a:rPr lang="en-US" dirty="0" smtClean="0">
                <a:hlinkClick r:id="rId5"/>
              </a:rPr>
              <a:t>/</a:t>
            </a:r>
            <a:endParaRPr lang="en-US" dirty="0" smtClean="0"/>
          </a:p>
        </p:txBody>
      </p:sp>
    </p:spTree>
    <p:extLst>
      <p:ext uri="{BB962C8B-B14F-4D97-AF65-F5344CB8AC3E}">
        <p14:creationId xmlns:p14="http://schemas.microsoft.com/office/powerpoint/2010/main" val="1781048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377950" y="42863"/>
            <a:ext cx="7308850" cy="966787"/>
          </a:xfrm>
        </p:spPr>
        <p:txBody>
          <a:bodyPr/>
          <a:lstStyle/>
          <a:p>
            <a:r>
              <a:rPr lang="en-US" altLang="en-US" dirty="0" smtClean="0">
                <a:latin typeface="Arial" charset="0"/>
                <a:cs typeface="Arial" charset="0"/>
              </a:rPr>
              <a:t>Demo A* Pathfinding game</a:t>
            </a:r>
          </a:p>
        </p:txBody>
      </p:sp>
      <p:pic>
        <p:nvPicPr>
          <p:cNvPr id="2" name="realgame.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268413"/>
            <a:ext cx="8229600" cy="4618037"/>
          </a:xfrm>
        </p:spPr>
      </p:pic>
    </p:spTree>
    <p:extLst>
      <p:ext uri="{BB962C8B-B14F-4D97-AF65-F5344CB8AC3E}">
        <p14:creationId xmlns:p14="http://schemas.microsoft.com/office/powerpoint/2010/main" val="11965894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err="1">
                <a:latin typeface="Arial" charset="0"/>
                <a:cs typeface="Arial" charset="0"/>
              </a:rPr>
              <a:t>Biểu</a:t>
            </a:r>
            <a:r>
              <a:rPr lang="en-US" altLang="en-US" dirty="0">
                <a:latin typeface="Arial" charset="0"/>
                <a:cs typeface="Arial" charset="0"/>
              </a:rPr>
              <a:t> </a:t>
            </a:r>
            <a:r>
              <a:rPr lang="en-US" altLang="en-US" dirty="0" err="1">
                <a:latin typeface="Arial" charset="0"/>
                <a:cs typeface="Arial" charset="0"/>
              </a:rPr>
              <a:t>diễn</a:t>
            </a:r>
            <a:r>
              <a:rPr lang="en-US" altLang="en-US" dirty="0">
                <a:latin typeface="Arial" charset="0"/>
                <a:cs typeface="Arial" charset="0"/>
              </a:rPr>
              <a:t> </a:t>
            </a:r>
            <a:r>
              <a:rPr lang="en-US" altLang="en-US" dirty="0" err="1">
                <a:latin typeface="Arial" charset="0"/>
                <a:cs typeface="Arial" charset="0"/>
              </a:rPr>
              <a:t>bản</a:t>
            </a:r>
            <a:r>
              <a:rPr lang="en-US" altLang="en-US" dirty="0">
                <a:latin typeface="Arial" charset="0"/>
                <a:cs typeface="Arial" charset="0"/>
              </a:rPr>
              <a:t> </a:t>
            </a:r>
            <a:r>
              <a:rPr lang="en-US" altLang="en-US" dirty="0" err="1">
                <a:latin typeface="Arial" charset="0"/>
                <a:cs typeface="Arial" charset="0"/>
              </a:rPr>
              <a:t>đồ</a:t>
            </a:r>
            <a:r>
              <a:rPr lang="en-US" altLang="en-US" dirty="0">
                <a:latin typeface="Arial" charset="0"/>
                <a:cs typeface="Arial" charset="0"/>
              </a:rPr>
              <a:t> game</a:t>
            </a:r>
            <a:endParaRPr lang="en-US" altLang="en-US" dirty="0" smtClean="0">
              <a:latin typeface="Arial" charset="0"/>
              <a:cs typeface="Arial"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683" y="1204913"/>
            <a:ext cx="7858634" cy="4745037"/>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err="1">
                <a:latin typeface="Arial" charset="0"/>
                <a:cs typeface="Arial" charset="0"/>
              </a:rPr>
              <a:t>Biểu</a:t>
            </a:r>
            <a:r>
              <a:rPr lang="en-US" altLang="en-US" dirty="0">
                <a:latin typeface="Arial" charset="0"/>
                <a:cs typeface="Arial" charset="0"/>
              </a:rPr>
              <a:t> </a:t>
            </a:r>
            <a:r>
              <a:rPr lang="en-US" altLang="en-US" dirty="0" err="1">
                <a:latin typeface="Arial" charset="0"/>
                <a:cs typeface="Arial" charset="0"/>
              </a:rPr>
              <a:t>diễn</a:t>
            </a:r>
            <a:r>
              <a:rPr lang="en-US" altLang="en-US" dirty="0">
                <a:latin typeface="Arial" charset="0"/>
                <a:cs typeface="Arial" charset="0"/>
              </a:rPr>
              <a:t> </a:t>
            </a:r>
            <a:r>
              <a:rPr lang="en-US" altLang="en-US" dirty="0" err="1">
                <a:latin typeface="Arial" charset="0"/>
                <a:cs typeface="Arial" charset="0"/>
              </a:rPr>
              <a:t>bản</a:t>
            </a:r>
            <a:r>
              <a:rPr lang="en-US" altLang="en-US" dirty="0">
                <a:latin typeface="Arial" charset="0"/>
                <a:cs typeface="Arial" charset="0"/>
              </a:rPr>
              <a:t> </a:t>
            </a:r>
            <a:r>
              <a:rPr lang="en-US" altLang="en-US" dirty="0" err="1">
                <a:latin typeface="Arial" charset="0"/>
                <a:cs typeface="Arial" charset="0"/>
              </a:rPr>
              <a:t>đồ</a:t>
            </a:r>
            <a:r>
              <a:rPr lang="en-US" altLang="en-US" dirty="0">
                <a:latin typeface="Arial" charset="0"/>
                <a:cs typeface="Arial" charset="0"/>
              </a:rPr>
              <a:t> game</a:t>
            </a:r>
            <a:endParaRPr lang="en-US" altLang="en-US" dirty="0" smtClean="0">
              <a:latin typeface="Arial" charset="0"/>
              <a:cs typeface="Arial"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688" y="1204913"/>
            <a:ext cx="7890623" cy="4745037"/>
          </a:xfrm>
        </p:spPr>
      </p:pic>
    </p:spTree>
    <p:extLst>
      <p:ext uri="{BB962C8B-B14F-4D97-AF65-F5344CB8AC3E}">
        <p14:creationId xmlns:p14="http://schemas.microsoft.com/office/powerpoint/2010/main" val="3794914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err="1" smtClean="0">
                <a:latin typeface="Arial" charset="0"/>
                <a:cs typeface="Arial" charset="0"/>
              </a:rPr>
              <a:t>Biểu</a:t>
            </a:r>
            <a:r>
              <a:rPr lang="en-US" altLang="en-US" dirty="0" smtClean="0">
                <a:latin typeface="Arial" charset="0"/>
                <a:cs typeface="Arial" charset="0"/>
              </a:rPr>
              <a:t> </a:t>
            </a:r>
            <a:r>
              <a:rPr lang="en-US" altLang="en-US" dirty="0" err="1" smtClean="0">
                <a:latin typeface="Arial" charset="0"/>
                <a:cs typeface="Arial" charset="0"/>
              </a:rPr>
              <a:t>diễn</a:t>
            </a:r>
            <a:r>
              <a:rPr lang="en-US" altLang="en-US" dirty="0" smtClean="0">
                <a:latin typeface="Arial" charset="0"/>
                <a:cs typeface="Arial" charset="0"/>
              </a:rPr>
              <a:t> </a:t>
            </a:r>
            <a:r>
              <a:rPr lang="en-US" altLang="en-US" dirty="0" err="1" smtClean="0">
                <a:latin typeface="Arial" charset="0"/>
                <a:cs typeface="Arial" charset="0"/>
              </a:rPr>
              <a:t>bản</a:t>
            </a:r>
            <a:r>
              <a:rPr lang="en-US" altLang="en-US" dirty="0" smtClean="0">
                <a:latin typeface="Arial" charset="0"/>
                <a:cs typeface="Arial" charset="0"/>
              </a:rPr>
              <a:t> </a:t>
            </a:r>
            <a:r>
              <a:rPr lang="en-US" altLang="en-US" dirty="0" err="1" smtClean="0">
                <a:latin typeface="Arial" charset="0"/>
                <a:cs typeface="Arial" charset="0"/>
              </a:rPr>
              <a:t>đồ</a:t>
            </a:r>
            <a:r>
              <a:rPr lang="en-US" altLang="en-US" dirty="0" smtClean="0">
                <a:latin typeface="Arial" charset="0"/>
                <a:cs typeface="Arial" charset="0"/>
              </a:rPr>
              <a:t> game</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8934" y="1204913"/>
            <a:ext cx="3928378" cy="2469621"/>
          </a:xfrm>
        </p:spPr>
      </p:pic>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42683" y="1204914"/>
            <a:ext cx="3946250" cy="246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42684" y="3869797"/>
            <a:ext cx="8044116" cy="3046988"/>
          </a:xfrm>
          <a:prstGeom prst="rect">
            <a:avLst/>
          </a:prstGeom>
          <a:noFill/>
        </p:spPr>
        <p:txBody>
          <a:bodyPr wrap="square" rtlCol="0">
            <a:spAutoFit/>
          </a:bodyPr>
          <a:lstStyle/>
          <a:p>
            <a:r>
              <a:rPr lang="en-US" sz="3200" dirty="0" err="1" smtClean="0"/>
              <a:t>Có</a:t>
            </a:r>
            <a:r>
              <a:rPr lang="en-US" sz="3200" dirty="0" smtClean="0"/>
              <a:t> </a:t>
            </a:r>
            <a:r>
              <a:rPr lang="en-US" sz="3200" dirty="0" err="1" smtClean="0"/>
              <a:t>thể</a:t>
            </a:r>
            <a:r>
              <a:rPr lang="en-US" sz="3200" dirty="0" smtClean="0"/>
              <a:t> </a:t>
            </a:r>
            <a:r>
              <a:rPr lang="en-US" sz="3200" dirty="0" err="1" smtClean="0"/>
              <a:t>thấy</a:t>
            </a:r>
            <a:r>
              <a:rPr lang="en-US" sz="3200" dirty="0" smtClean="0"/>
              <a:t> </a:t>
            </a:r>
            <a:r>
              <a:rPr lang="en-US" sz="3200" dirty="0" err="1" smtClean="0"/>
              <a:t>bản</a:t>
            </a:r>
            <a:r>
              <a:rPr lang="en-US" sz="3200" dirty="0" smtClean="0"/>
              <a:t> </a:t>
            </a:r>
            <a:r>
              <a:rPr lang="en-US" sz="3200" dirty="0" err="1" smtClean="0"/>
              <a:t>đồ</a:t>
            </a:r>
            <a:r>
              <a:rPr lang="en-US" sz="3200" dirty="0" smtClean="0"/>
              <a:t> game </a:t>
            </a:r>
            <a:r>
              <a:rPr lang="en-US" sz="3200" dirty="0" err="1" smtClean="0"/>
              <a:t>hoàn</a:t>
            </a:r>
            <a:r>
              <a:rPr lang="en-US" sz="3200" dirty="0" smtClean="0"/>
              <a:t> </a:t>
            </a:r>
            <a:r>
              <a:rPr lang="en-US" sz="3200" dirty="0" err="1" smtClean="0"/>
              <a:t>toàn</a:t>
            </a:r>
            <a:r>
              <a:rPr lang="en-US" sz="3200" dirty="0" smtClean="0"/>
              <a:t> </a:t>
            </a:r>
            <a:r>
              <a:rPr lang="en-US" sz="3200" dirty="0" err="1" smtClean="0"/>
              <a:t>có</a:t>
            </a:r>
            <a:r>
              <a:rPr lang="en-US" sz="3200" dirty="0" smtClean="0"/>
              <a:t> </a:t>
            </a:r>
            <a:r>
              <a:rPr lang="en-US" sz="3200" dirty="0" err="1" smtClean="0"/>
              <a:t>thể</a:t>
            </a:r>
            <a:r>
              <a:rPr lang="en-US" sz="3200" dirty="0" smtClean="0"/>
              <a:t> </a:t>
            </a:r>
            <a:r>
              <a:rPr lang="en-US" sz="3200" dirty="0" err="1" smtClean="0"/>
              <a:t>biểu</a:t>
            </a:r>
            <a:r>
              <a:rPr lang="en-US" sz="3200" dirty="0" smtClean="0"/>
              <a:t> </a:t>
            </a:r>
            <a:r>
              <a:rPr lang="en-US" sz="3200" dirty="0" err="1" smtClean="0"/>
              <a:t>diễn</a:t>
            </a:r>
            <a:r>
              <a:rPr lang="en-US" sz="3200" dirty="0" smtClean="0"/>
              <a:t> </a:t>
            </a:r>
            <a:r>
              <a:rPr lang="en-US" sz="3200" dirty="0" err="1" smtClean="0"/>
              <a:t>dưới</a:t>
            </a:r>
            <a:r>
              <a:rPr lang="en-US" sz="3200" dirty="0" smtClean="0"/>
              <a:t> </a:t>
            </a:r>
            <a:r>
              <a:rPr lang="en-US" sz="3200" dirty="0" err="1" smtClean="0"/>
              <a:t>dạng</a:t>
            </a:r>
            <a:r>
              <a:rPr lang="en-US" sz="3200" dirty="0" smtClean="0"/>
              <a:t> </a:t>
            </a:r>
            <a:r>
              <a:rPr lang="en-US" sz="3200" dirty="0" err="1" smtClean="0"/>
              <a:t>đồ</a:t>
            </a:r>
            <a:r>
              <a:rPr lang="en-US" sz="3200" dirty="0" smtClean="0"/>
              <a:t> </a:t>
            </a:r>
            <a:r>
              <a:rPr lang="en-US" sz="3200" dirty="0" err="1" smtClean="0"/>
              <a:t>thị</a:t>
            </a:r>
            <a:r>
              <a:rPr lang="en-US" sz="3200" dirty="0" smtClean="0"/>
              <a:t> </a:t>
            </a:r>
            <a:r>
              <a:rPr lang="en-US" sz="3200" dirty="0" err="1" smtClean="0"/>
              <a:t>với</a:t>
            </a:r>
            <a:r>
              <a:rPr lang="en-US" sz="3200" dirty="0"/>
              <a:t> </a:t>
            </a:r>
            <a:r>
              <a:rPr lang="en-US" sz="3200" dirty="0" err="1" smtClean="0"/>
              <a:t>mỗi</a:t>
            </a:r>
            <a:r>
              <a:rPr lang="en-US" sz="3200" dirty="0" smtClean="0"/>
              <a:t> </a:t>
            </a:r>
            <a:r>
              <a:rPr lang="en-US" sz="3200" dirty="0" err="1" smtClean="0"/>
              <a:t>ô</a:t>
            </a:r>
            <a:r>
              <a:rPr lang="en-US" sz="3200" dirty="0" smtClean="0"/>
              <a:t> </a:t>
            </a:r>
            <a:r>
              <a:rPr lang="en-US" sz="3200" dirty="0" err="1" smtClean="0"/>
              <a:t>là</a:t>
            </a:r>
            <a:r>
              <a:rPr lang="en-US" sz="3200" dirty="0" smtClean="0"/>
              <a:t> </a:t>
            </a:r>
            <a:r>
              <a:rPr lang="en-US" sz="3200" dirty="0" err="1" smtClean="0"/>
              <a:t>đỉnh</a:t>
            </a:r>
            <a:r>
              <a:rPr lang="en-US" sz="3200" dirty="0" smtClean="0"/>
              <a:t>, </a:t>
            </a:r>
            <a:r>
              <a:rPr lang="en-US" sz="3200" dirty="0" err="1" smtClean="0"/>
              <a:t>cạnh</a:t>
            </a:r>
            <a:r>
              <a:rPr lang="en-US" sz="3200" dirty="0" smtClean="0"/>
              <a:t> </a:t>
            </a:r>
            <a:r>
              <a:rPr lang="en-US" sz="3200" dirty="0" err="1" smtClean="0"/>
              <a:t>giữa</a:t>
            </a:r>
            <a:r>
              <a:rPr lang="en-US" sz="3200" dirty="0" smtClean="0"/>
              <a:t> 2 </a:t>
            </a:r>
            <a:r>
              <a:rPr lang="en-US" sz="3200" dirty="0" err="1" smtClean="0"/>
              <a:t>đỉnh</a:t>
            </a:r>
            <a:r>
              <a:rPr lang="en-US" sz="3200" dirty="0" smtClean="0"/>
              <a:t> </a:t>
            </a:r>
            <a:r>
              <a:rPr lang="en-US" sz="3200" dirty="0" err="1" smtClean="0"/>
              <a:t>liên</a:t>
            </a:r>
            <a:r>
              <a:rPr lang="en-US" sz="3200" dirty="0" smtClean="0"/>
              <a:t> </a:t>
            </a:r>
            <a:r>
              <a:rPr lang="en-US" sz="3200" dirty="0" err="1" smtClean="0"/>
              <a:t>thông</a:t>
            </a:r>
            <a:r>
              <a:rPr lang="en-US" sz="3200" dirty="0" smtClean="0"/>
              <a:t> </a:t>
            </a:r>
            <a:r>
              <a:rPr lang="en-US" sz="3200" dirty="0" err="1" smtClean="0"/>
              <a:t>có</a:t>
            </a:r>
            <a:r>
              <a:rPr lang="en-US" sz="3200" dirty="0" smtClean="0"/>
              <a:t> </a:t>
            </a:r>
            <a:r>
              <a:rPr lang="en-US" sz="3200" dirty="0" err="1" smtClean="0"/>
              <a:t>trọng</a:t>
            </a:r>
            <a:r>
              <a:rPr lang="en-US" sz="3200" dirty="0" smtClean="0"/>
              <a:t> </a:t>
            </a:r>
            <a:r>
              <a:rPr lang="en-US" sz="3200" dirty="0" err="1" smtClean="0"/>
              <a:t>số</a:t>
            </a:r>
            <a:r>
              <a:rPr lang="en-US" sz="3200" dirty="0" smtClean="0"/>
              <a:t> </a:t>
            </a:r>
            <a:r>
              <a:rPr lang="en-US" sz="3200" dirty="0" err="1" smtClean="0"/>
              <a:t>là</a:t>
            </a:r>
            <a:r>
              <a:rPr lang="en-US" sz="3200" dirty="0" smtClean="0"/>
              <a:t> 1. </a:t>
            </a:r>
            <a:r>
              <a:rPr lang="en-US" sz="3200" dirty="0" err="1" smtClean="0"/>
              <a:t>Vì</a:t>
            </a:r>
            <a:r>
              <a:rPr lang="en-US" sz="3200" dirty="0" smtClean="0"/>
              <a:t> </a:t>
            </a:r>
            <a:r>
              <a:rPr lang="en-US" sz="3200" dirty="0" err="1" smtClean="0"/>
              <a:t>vậy</a:t>
            </a:r>
            <a:r>
              <a:rPr lang="en-US" sz="3200" dirty="0" smtClean="0"/>
              <a:t> </a:t>
            </a:r>
            <a:r>
              <a:rPr lang="en-US" sz="3200" dirty="0" err="1"/>
              <a:t>chúng</a:t>
            </a:r>
            <a:r>
              <a:rPr lang="en-US" sz="3200" dirty="0"/>
              <a:t> ta </a:t>
            </a:r>
            <a:r>
              <a:rPr lang="en-US" sz="3200" dirty="0" err="1"/>
              <a:t>hoàn</a:t>
            </a:r>
            <a:r>
              <a:rPr lang="en-US" sz="3200" dirty="0"/>
              <a:t> </a:t>
            </a:r>
            <a:r>
              <a:rPr lang="en-US" sz="3200" dirty="0" err="1"/>
              <a:t>toàn</a:t>
            </a:r>
            <a:r>
              <a:rPr lang="en-US" sz="3200" dirty="0"/>
              <a:t> </a:t>
            </a:r>
            <a:r>
              <a:rPr lang="en-US" sz="3200" dirty="0" err="1"/>
              <a:t>có</a:t>
            </a:r>
            <a:r>
              <a:rPr lang="en-US" sz="3200" dirty="0"/>
              <a:t> </a:t>
            </a:r>
            <a:r>
              <a:rPr lang="en-US" sz="3200" dirty="0" err="1"/>
              <a:t>thể</a:t>
            </a:r>
            <a:r>
              <a:rPr lang="en-US" sz="3200" dirty="0"/>
              <a:t> </a:t>
            </a:r>
            <a:r>
              <a:rPr lang="en-US" sz="3200" dirty="0" err="1"/>
              <a:t>áp</a:t>
            </a:r>
            <a:r>
              <a:rPr lang="en-US" sz="3200" dirty="0"/>
              <a:t> </a:t>
            </a:r>
            <a:r>
              <a:rPr lang="en-US" sz="3200" dirty="0" err="1"/>
              <a:t>dụng</a:t>
            </a:r>
            <a:r>
              <a:rPr lang="en-US" sz="3200" dirty="0"/>
              <a:t> </a:t>
            </a:r>
            <a:r>
              <a:rPr lang="en-US" sz="3200" dirty="0" err="1"/>
              <a:t>các</a:t>
            </a:r>
            <a:r>
              <a:rPr lang="en-US" sz="3200" dirty="0"/>
              <a:t> </a:t>
            </a:r>
            <a:r>
              <a:rPr lang="en-US" sz="3200" dirty="0" err="1"/>
              <a:t>thuật</a:t>
            </a:r>
            <a:r>
              <a:rPr lang="en-US" sz="3200" dirty="0"/>
              <a:t> </a:t>
            </a:r>
            <a:r>
              <a:rPr lang="en-US" sz="3200" dirty="0" err="1"/>
              <a:t>toán</a:t>
            </a:r>
            <a:r>
              <a:rPr lang="en-US" sz="3200" dirty="0"/>
              <a:t> </a:t>
            </a:r>
            <a:r>
              <a:rPr lang="en-US" sz="3200" dirty="0" err="1"/>
              <a:t>tìm</a:t>
            </a:r>
            <a:r>
              <a:rPr lang="en-US" sz="3200" dirty="0"/>
              <a:t> </a:t>
            </a:r>
            <a:r>
              <a:rPr lang="en-US" sz="3200" dirty="0" err="1"/>
              <a:t>đường</a:t>
            </a:r>
            <a:r>
              <a:rPr lang="en-US" sz="3200" dirty="0"/>
              <a:t> </a:t>
            </a:r>
            <a:r>
              <a:rPr lang="en-US" sz="3200" dirty="0" err="1"/>
              <a:t>trên</a:t>
            </a:r>
            <a:r>
              <a:rPr lang="en-US" sz="3200" dirty="0"/>
              <a:t> </a:t>
            </a:r>
            <a:r>
              <a:rPr lang="en-US" sz="3200" dirty="0" err="1"/>
              <a:t>đồ</a:t>
            </a:r>
            <a:r>
              <a:rPr lang="en-US" sz="3200" dirty="0"/>
              <a:t> </a:t>
            </a:r>
            <a:r>
              <a:rPr lang="en-US" sz="3200" dirty="0" err="1"/>
              <a:t>thị</a:t>
            </a:r>
            <a:r>
              <a:rPr lang="en-US" sz="3200" dirty="0"/>
              <a:t> </a:t>
            </a:r>
            <a:r>
              <a:rPr lang="en-US" sz="3200" dirty="0" err="1"/>
              <a:t>cho</a:t>
            </a:r>
            <a:r>
              <a:rPr lang="en-US" sz="3200" dirty="0"/>
              <a:t> </a:t>
            </a:r>
            <a:r>
              <a:rPr lang="en-US" sz="3200" dirty="0" err="1"/>
              <a:t>bản</a:t>
            </a:r>
            <a:r>
              <a:rPr lang="en-US" sz="3200" dirty="0"/>
              <a:t> </a:t>
            </a:r>
            <a:r>
              <a:rPr lang="en-US" sz="3200" dirty="0" err="1"/>
              <a:t>đồ</a:t>
            </a:r>
            <a:r>
              <a:rPr lang="en-US" sz="3200" dirty="0"/>
              <a:t> game.</a:t>
            </a:r>
          </a:p>
          <a:p>
            <a:endParaRPr lang="en-US" sz="3200" dirty="0"/>
          </a:p>
        </p:txBody>
      </p:sp>
    </p:spTree>
    <p:extLst>
      <p:ext uri="{BB962C8B-B14F-4D97-AF65-F5344CB8AC3E}">
        <p14:creationId xmlns:p14="http://schemas.microsoft.com/office/powerpoint/2010/main" val="18348535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err="1" smtClean="0">
                <a:latin typeface="Arial" charset="0"/>
                <a:cs typeface="Arial" charset="0"/>
              </a:rPr>
              <a:t>Các</a:t>
            </a:r>
            <a:r>
              <a:rPr lang="en-US" altLang="en-US" dirty="0" smtClean="0">
                <a:latin typeface="Arial" charset="0"/>
                <a:cs typeface="Arial" charset="0"/>
              </a:rPr>
              <a:t> </a:t>
            </a:r>
            <a:r>
              <a:rPr lang="en-US" altLang="en-US" dirty="0" err="1" smtClean="0">
                <a:latin typeface="Arial" charset="0"/>
                <a:cs typeface="Arial" charset="0"/>
              </a:rPr>
              <a:t>thuật</a:t>
            </a:r>
            <a:r>
              <a:rPr lang="en-US" altLang="en-US" dirty="0" smtClean="0">
                <a:latin typeface="Arial" charset="0"/>
                <a:cs typeface="Arial" charset="0"/>
              </a:rPr>
              <a:t> </a:t>
            </a:r>
            <a:r>
              <a:rPr lang="en-US" altLang="en-US" dirty="0" err="1" smtClean="0">
                <a:latin typeface="Arial" charset="0"/>
                <a:cs typeface="Arial" charset="0"/>
              </a:rPr>
              <a:t>toán</a:t>
            </a:r>
            <a:r>
              <a:rPr lang="en-US" altLang="en-US" dirty="0" smtClean="0">
                <a:latin typeface="Arial" charset="0"/>
                <a:cs typeface="Arial" charset="0"/>
              </a:rPr>
              <a:t> </a:t>
            </a:r>
            <a:r>
              <a:rPr lang="en-US" altLang="en-US" dirty="0" err="1" smtClean="0">
                <a:latin typeface="Arial" charset="0"/>
                <a:cs typeface="Arial" charset="0"/>
              </a:rPr>
              <a:t>trên</a:t>
            </a:r>
            <a:r>
              <a:rPr lang="en-US" altLang="en-US" dirty="0" smtClean="0">
                <a:latin typeface="Arial" charset="0"/>
                <a:cs typeface="Arial" charset="0"/>
              </a:rPr>
              <a:t> </a:t>
            </a:r>
            <a:r>
              <a:rPr lang="en-US" altLang="en-US" dirty="0" err="1" smtClean="0">
                <a:latin typeface="Arial" charset="0"/>
                <a:cs typeface="Arial" charset="0"/>
              </a:rPr>
              <a:t>đồ</a:t>
            </a:r>
            <a:r>
              <a:rPr lang="en-US" altLang="en-US" dirty="0" smtClean="0">
                <a:latin typeface="Arial" charset="0"/>
                <a:cs typeface="Arial" charset="0"/>
              </a:rPr>
              <a:t> </a:t>
            </a:r>
            <a:r>
              <a:rPr lang="en-US" altLang="en-US" dirty="0" err="1" smtClean="0">
                <a:latin typeface="Arial" charset="0"/>
                <a:cs typeface="Arial" charset="0"/>
              </a:rPr>
              <a:t>thị</a:t>
            </a:r>
            <a:endParaRPr lang="en-US" altLang="en-US" dirty="0" smtClean="0">
              <a:latin typeface="Arial" charset="0"/>
              <a:cs typeface="Arial" charset="0"/>
            </a:endParaRPr>
          </a:p>
        </p:txBody>
      </p:sp>
      <p:sp>
        <p:nvSpPr>
          <p:cNvPr id="2" name="Content Placeholder 1"/>
          <p:cNvSpPr>
            <a:spLocks noGrp="1"/>
          </p:cNvSpPr>
          <p:nvPr>
            <p:ph idx="1"/>
          </p:nvPr>
        </p:nvSpPr>
        <p:spPr/>
        <p:txBody>
          <a:bodyPr/>
          <a:lstStyle/>
          <a:p>
            <a:pPr lvl="0"/>
            <a:r>
              <a:rPr lang="vi-VN" dirty="0" smtClean="0"/>
              <a:t>Dijkstra’s</a:t>
            </a:r>
            <a:endParaRPr lang="en-US" dirty="0"/>
          </a:p>
          <a:p>
            <a:pPr lvl="0"/>
            <a:r>
              <a:rPr lang="vi-VN" dirty="0"/>
              <a:t>Best First Search </a:t>
            </a:r>
            <a:endParaRPr lang="en-US" dirty="0"/>
          </a:p>
          <a:p>
            <a:pPr lvl="0"/>
            <a:r>
              <a:rPr lang="vi-VN" dirty="0"/>
              <a:t>A</a:t>
            </a:r>
            <a:r>
              <a:rPr lang="vi-VN" dirty="0" smtClean="0"/>
              <a:t>*</a:t>
            </a:r>
            <a:endParaRPr lang="en-US" dirty="0"/>
          </a:p>
        </p:txBody>
      </p:sp>
    </p:spTree>
    <p:extLst>
      <p:ext uri="{BB962C8B-B14F-4D97-AF65-F5344CB8AC3E}">
        <p14:creationId xmlns:p14="http://schemas.microsoft.com/office/powerpoint/2010/main" val="10922145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err="1" smtClean="0">
                <a:latin typeface="Arial" charset="0"/>
                <a:cs typeface="Arial" charset="0"/>
              </a:rPr>
              <a:t>Thuật</a:t>
            </a:r>
            <a:r>
              <a:rPr lang="en-US" altLang="en-US" dirty="0" smtClean="0">
                <a:latin typeface="Arial" charset="0"/>
                <a:cs typeface="Arial" charset="0"/>
              </a:rPr>
              <a:t> </a:t>
            </a:r>
            <a:r>
              <a:rPr lang="en-US" altLang="en-US" dirty="0" err="1" smtClean="0">
                <a:latin typeface="Arial" charset="0"/>
                <a:cs typeface="Arial" charset="0"/>
              </a:rPr>
              <a:t>toán</a:t>
            </a:r>
            <a:r>
              <a:rPr lang="en-US" altLang="en-US" dirty="0" smtClean="0">
                <a:latin typeface="Arial" charset="0"/>
                <a:cs typeface="Arial" charset="0"/>
              </a:rPr>
              <a:t> </a:t>
            </a:r>
            <a:r>
              <a:rPr lang="vi-VN" dirty="0"/>
              <a:t>Dijkstra’s</a:t>
            </a:r>
            <a:endParaRPr lang="en-US" altLang="en-US" dirty="0" smtClean="0">
              <a:latin typeface="Arial" charset="0"/>
              <a:cs typeface="Arial" charset="0"/>
            </a:endParaRPr>
          </a:p>
        </p:txBody>
      </p:sp>
      <p:sp>
        <p:nvSpPr>
          <p:cNvPr id="2" name="Content Placeholder 1"/>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vi-VN" dirty="0"/>
              <a:t>Thuật toán Dijkstra’s hoạt động bằng cách duyệt </a:t>
            </a:r>
            <a:r>
              <a:rPr lang="vi-VN" dirty="0" smtClean="0"/>
              <a:t>và </a:t>
            </a:r>
            <a:r>
              <a:rPr lang="vi-VN" dirty="0"/>
              <a:t>thêm các đỉnh gần nhất chưa được duyệt vào một </a:t>
            </a:r>
            <a:r>
              <a:rPr lang="vi-VN" b="1" dirty="0"/>
              <a:t>hàng đợi ưu </a:t>
            </a:r>
            <a:r>
              <a:rPr lang="vi-VN" b="1" dirty="0" smtClean="0"/>
              <a:t>tiên</a:t>
            </a:r>
            <a:r>
              <a:rPr lang="vi-VN" dirty="0" smtClean="0"/>
              <a:t> </a:t>
            </a:r>
            <a:r>
              <a:rPr lang="vi-VN" dirty="0"/>
              <a:t>dựa vào </a:t>
            </a:r>
            <a:r>
              <a:rPr lang="vi-VN" dirty="0" smtClean="0"/>
              <a:t>khoảng cách với điểm xuất phát.Việc </a:t>
            </a:r>
            <a:r>
              <a:rPr lang="vi-VN" dirty="0"/>
              <a:t>duyệt lặp lại cho tới khi gặp đỉnh đích</a:t>
            </a:r>
            <a:r>
              <a:rPr lang="vi-VN" dirty="0" smtClean="0"/>
              <a:t>.</a:t>
            </a:r>
            <a:endParaRPr lang="en-US" dirty="0"/>
          </a:p>
        </p:txBody>
      </p:sp>
    </p:spTree>
    <p:extLst>
      <p:ext uri="{BB962C8B-B14F-4D97-AF65-F5344CB8AC3E}">
        <p14:creationId xmlns:p14="http://schemas.microsoft.com/office/powerpoint/2010/main" val="17358656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vi-VN" altLang="en-US" dirty="0" smtClean="0">
                <a:latin typeface="Arial" charset="0"/>
                <a:cs typeface="Arial" charset="0"/>
              </a:rPr>
              <a:t>Minh họa thuật toán</a:t>
            </a:r>
            <a:endParaRPr lang="en-US" altLang="en-US" dirty="0" smtClean="0">
              <a:latin typeface="Arial" charset="0"/>
              <a:cs typeface="Arial" charset="0"/>
            </a:endParaRPr>
          </a:p>
        </p:txBody>
      </p:sp>
      <p:pic>
        <p:nvPicPr>
          <p:cNvPr id="4" name="dijsktrawithoutobstacle.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293813"/>
            <a:ext cx="8229600" cy="4565650"/>
          </a:xfrm>
        </p:spPr>
      </p:pic>
    </p:spTree>
    <p:extLst>
      <p:ext uri="{BB962C8B-B14F-4D97-AF65-F5344CB8AC3E}">
        <p14:creationId xmlns:p14="http://schemas.microsoft.com/office/powerpoint/2010/main" val="10159602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altLang="en-US" dirty="0" err="1" smtClean="0">
                <a:latin typeface="Arial" charset="0"/>
                <a:cs typeface="Arial" charset="0"/>
              </a:rPr>
              <a:t>thuật</a:t>
            </a:r>
            <a:r>
              <a:rPr lang="en-US" altLang="en-US" dirty="0" smtClean="0">
                <a:latin typeface="Arial" charset="0"/>
                <a:cs typeface="Arial" charset="0"/>
              </a:rPr>
              <a:t> </a:t>
            </a:r>
            <a:r>
              <a:rPr lang="en-US" altLang="en-US" dirty="0" err="1" smtClean="0">
                <a:latin typeface="Arial" charset="0"/>
                <a:cs typeface="Arial" charset="0"/>
              </a:rPr>
              <a:t>toán</a:t>
            </a:r>
            <a:r>
              <a:rPr lang="en-US" altLang="en-US" dirty="0" smtClean="0">
                <a:latin typeface="Arial" charset="0"/>
                <a:cs typeface="Arial" charset="0"/>
              </a:rPr>
              <a:t> </a:t>
            </a:r>
            <a:r>
              <a:rPr lang="vi-VN" dirty="0" smtClean="0"/>
              <a:t>Dijkstra’s</a:t>
            </a:r>
            <a:endParaRPr lang="en-US" altLang="en-US" dirty="0" smtClean="0">
              <a:latin typeface="Arial" charset="0"/>
              <a:cs typeface="Arial" charset="0"/>
            </a:endParaRPr>
          </a:p>
        </p:txBody>
      </p:sp>
      <p:sp>
        <p:nvSpPr>
          <p:cNvPr id="2" name="Content Placeholder 1"/>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vi-VN" sz="2000" dirty="0" smtClean="0"/>
              <a:t>Thuật toán Dijkstra’s có phạm vi tìm kiếm mở rộng ra 4 hướng nên tốn nhiều chi phí.</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spTree>
    <p:extLst>
      <p:ext uri="{BB962C8B-B14F-4D97-AF65-F5344CB8AC3E}">
        <p14:creationId xmlns:p14="http://schemas.microsoft.com/office/powerpoint/2010/main" val="18876981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5409</TotalTime>
  <Words>867</Words>
  <Application>Microsoft Macintosh PowerPoint</Application>
  <PresentationFormat>On-screen Show (4:3)</PresentationFormat>
  <Paragraphs>96</Paragraphs>
  <Slides>29</Slides>
  <Notes>17</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MS PGothic</vt:lpstr>
      <vt:lpstr>Wingdings</vt:lpstr>
      <vt:lpstr>Wingdings 2</vt:lpstr>
      <vt:lpstr>Arial</vt:lpstr>
      <vt:lpstr>Office Theme</vt:lpstr>
      <vt:lpstr>A* Pathfinding In Game</vt:lpstr>
      <vt:lpstr>Giới thiệu</vt:lpstr>
      <vt:lpstr>Biểu diễn bản đồ game</vt:lpstr>
      <vt:lpstr>Biểu diễn bản đồ game</vt:lpstr>
      <vt:lpstr>Biểu diễn bản đồ game</vt:lpstr>
      <vt:lpstr>Các thuật toán trên đồ thị</vt:lpstr>
      <vt:lpstr>Thuật toán Dijkstra’s</vt:lpstr>
      <vt:lpstr>Minh họa thuật toán</vt:lpstr>
      <vt:lpstr>thuật toán Dijkstra’s</vt:lpstr>
      <vt:lpstr>Thuật toán Best First Search</vt:lpstr>
      <vt:lpstr>Minh họa thuật toán</vt:lpstr>
      <vt:lpstr>Thuật toán Best First Search</vt:lpstr>
      <vt:lpstr>PowerPoint Presentation</vt:lpstr>
      <vt:lpstr>minh họa Dijkstra’s</vt:lpstr>
      <vt:lpstr>minh họa Best First Search</vt:lpstr>
      <vt:lpstr>Hình minh họa</vt:lpstr>
      <vt:lpstr>PowerPoint Presentation</vt:lpstr>
      <vt:lpstr>PowerPoint Presentation</vt:lpstr>
      <vt:lpstr>Thuật toán A*</vt:lpstr>
      <vt:lpstr>Mô tả thuật toán A*</vt:lpstr>
      <vt:lpstr>Mã giả</vt:lpstr>
      <vt:lpstr>Thuật toán A*</vt:lpstr>
      <vt:lpstr>A* without obstacle</vt:lpstr>
      <vt:lpstr>Thuật toán A*</vt:lpstr>
      <vt:lpstr>A* with obstacle</vt:lpstr>
      <vt:lpstr>Tổng Kết</vt:lpstr>
      <vt:lpstr>Tài Liệu Tham Khảo</vt:lpstr>
      <vt:lpstr>Mã Nguồn</vt:lpstr>
      <vt:lpstr>Demo A* Pathfinding game</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Pham Tien Thanh</cp:lastModifiedBy>
  <cp:revision>59</cp:revision>
  <dcterms:created xsi:type="dcterms:W3CDTF">2013-06-28T06:58:43Z</dcterms:created>
  <dcterms:modified xsi:type="dcterms:W3CDTF">2017-05-08T12:00:47Z</dcterms:modified>
</cp:coreProperties>
</file>